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42.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88" r:id="rId3"/>
    <p:sldId id="291" r:id="rId4"/>
    <p:sldId id="260" r:id="rId5"/>
    <p:sldId id="290" r:id="rId6"/>
    <p:sldId id="262" r:id="rId7"/>
    <p:sldId id="266" r:id="rId8"/>
    <p:sldId id="293" r:id="rId9"/>
    <p:sldId id="294" r:id="rId10"/>
    <p:sldId id="295" r:id="rId11"/>
    <p:sldId id="296" r:id="rId12"/>
    <p:sldId id="270"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292" r:id="rId49"/>
    <p:sldId id="26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F42"/>
    <a:srgbClr val="53575A"/>
    <a:srgbClr val="D9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2"/>
      </p:cViewPr>
      <p:guideLst>
        <p:guide orient="horz" pos="2160"/>
        <p:guide pos="3840"/>
      </p:guideLst>
    </p:cSldViewPr>
  </p:slideViewPr>
  <p:notesTextViewPr>
    <p:cViewPr>
      <p:scale>
        <a:sx n="100" d="100"/>
        <a:sy n="100" d="100"/>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AC5CB-6390-4061-8DE8-0C81ED3F3D36}" type="datetimeFigureOut">
              <a:rPr lang="zh-CN" altLang="en-US" smtClean="0"/>
              <a:t>2018/3/29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D9478-11F9-42E4-A047-A71E524A9B2F}" type="slidenum">
              <a:rPr lang="zh-CN" altLang="en-US" smtClean="0"/>
              <a:t>‹#›</a:t>
            </a:fld>
            <a:endParaRPr lang="zh-CN" altLang="en-US"/>
          </a:p>
        </p:txBody>
      </p:sp>
    </p:spTree>
    <p:extLst>
      <p:ext uri="{BB962C8B-B14F-4D97-AF65-F5344CB8AC3E}">
        <p14:creationId xmlns:p14="http://schemas.microsoft.com/office/powerpoint/2010/main" val="73766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10</a:t>
            </a:fld>
            <a:endParaRPr lang="zh-CN" altLang="en-US"/>
          </a:p>
        </p:txBody>
      </p:sp>
    </p:spTree>
    <p:extLst>
      <p:ext uri="{BB962C8B-B14F-4D97-AF65-F5344CB8AC3E}">
        <p14:creationId xmlns:p14="http://schemas.microsoft.com/office/powerpoint/2010/main" val="198507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26</a:t>
            </a:fld>
            <a:endParaRPr lang="zh-CN" altLang="en-US"/>
          </a:p>
        </p:txBody>
      </p:sp>
    </p:spTree>
    <p:extLst>
      <p:ext uri="{BB962C8B-B14F-4D97-AF65-F5344CB8AC3E}">
        <p14:creationId xmlns:p14="http://schemas.microsoft.com/office/powerpoint/2010/main" val="191306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27</a:t>
            </a:fld>
            <a:endParaRPr lang="zh-CN" altLang="en-US"/>
          </a:p>
        </p:txBody>
      </p:sp>
    </p:spTree>
    <p:extLst>
      <p:ext uri="{BB962C8B-B14F-4D97-AF65-F5344CB8AC3E}">
        <p14:creationId xmlns:p14="http://schemas.microsoft.com/office/powerpoint/2010/main" val="245544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28</a:t>
            </a:fld>
            <a:endParaRPr lang="zh-CN" altLang="en-US"/>
          </a:p>
        </p:txBody>
      </p:sp>
    </p:spTree>
    <p:extLst>
      <p:ext uri="{BB962C8B-B14F-4D97-AF65-F5344CB8AC3E}">
        <p14:creationId xmlns:p14="http://schemas.microsoft.com/office/powerpoint/2010/main" val="297032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29</a:t>
            </a:fld>
            <a:endParaRPr lang="zh-CN" altLang="en-US"/>
          </a:p>
        </p:txBody>
      </p:sp>
    </p:spTree>
    <p:extLst>
      <p:ext uri="{BB962C8B-B14F-4D97-AF65-F5344CB8AC3E}">
        <p14:creationId xmlns:p14="http://schemas.microsoft.com/office/powerpoint/2010/main" val="386119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30</a:t>
            </a:fld>
            <a:endParaRPr lang="zh-CN" altLang="en-US"/>
          </a:p>
        </p:txBody>
      </p:sp>
    </p:spTree>
    <p:extLst>
      <p:ext uri="{BB962C8B-B14F-4D97-AF65-F5344CB8AC3E}">
        <p14:creationId xmlns:p14="http://schemas.microsoft.com/office/powerpoint/2010/main" val="4225819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31</a:t>
            </a:fld>
            <a:endParaRPr lang="zh-CN" altLang="en-US"/>
          </a:p>
        </p:txBody>
      </p:sp>
    </p:spTree>
    <p:extLst>
      <p:ext uri="{BB962C8B-B14F-4D97-AF65-F5344CB8AC3E}">
        <p14:creationId xmlns:p14="http://schemas.microsoft.com/office/powerpoint/2010/main" val="1157675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32</a:t>
            </a:fld>
            <a:endParaRPr lang="zh-CN" altLang="en-US"/>
          </a:p>
        </p:txBody>
      </p:sp>
    </p:spTree>
    <p:extLst>
      <p:ext uri="{BB962C8B-B14F-4D97-AF65-F5344CB8AC3E}">
        <p14:creationId xmlns:p14="http://schemas.microsoft.com/office/powerpoint/2010/main" val="2314320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33</a:t>
            </a:fld>
            <a:endParaRPr lang="zh-CN" altLang="en-US"/>
          </a:p>
        </p:txBody>
      </p:sp>
    </p:spTree>
    <p:extLst>
      <p:ext uri="{BB962C8B-B14F-4D97-AF65-F5344CB8AC3E}">
        <p14:creationId xmlns:p14="http://schemas.microsoft.com/office/powerpoint/2010/main" val="188639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34</a:t>
            </a:fld>
            <a:endParaRPr lang="zh-CN" altLang="en-US"/>
          </a:p>
        </p:txBody>
      </p:sp>
    </p:spTree>
    <p:extLst>
      <p:ext uri="{BB962C8B-B14F-4D97-AF65-F5344CB8AC3E}">
        <p14:creationId xmlns:p14="http://schemas.microsoft.com/office/powerpoint/2010/main" val="1908119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35</a:t>
            </a:fld>
            <a:endParaRPr lang="zh-CN" altLang="en-US"/>
          </a:p>
        </p:txBody>
      </p:sp>
    </p:spTree>
    <p:extLst>
      <p:ext uri="{BB962C8B-B14F-4D97-AF65-F5344CB8AC3E}">
        <p14:creationId xmlns:p14="http://schemas.microsoft.com/office/powerpoint/2010/main" val="40359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18</a:t>
            </a:fld>
            <a:endParaRPr lang="zh-CN" altLang="en-US"/>
          </a:p>
        </p:txBody>
      </p:sp>
    </p:spTree>
    <p:extLst>
      <p:ext uri="{BB962C8B-B14F-4D97-AF65-F5344CB8AC3E}">
        <p14:creationId xmlns:p14="http://schemas.microsoft.com/office/powerpoint/2010/main" val="2293609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36</a:t>
            </a:fld>
            <a:endParaRPr lang="zh-CN" altLang="en-US"/>
          </a:p>
        </p:txBody>
      </p:sp>
    </p:spTree>
    <p:extLst>
      <p:ext uri="{BB962C8B-B14F-4D97-AF65-F5344CB8AC3E}">
        <p14:creationId xmlns:p14="http://schemas.microsoft.com/office/powerpoint/2010/main" val="3464890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37</a:t>
            </a:fld>
            <a:endParaRPr lang="zh-CN" altLang="en-US"/>
          </a:p>
        </p:txBody>
      </p:sp>
    </p:spTree>
    <p:extLst>
      <p:ext uri="{BB962C8B-B14F-4D97-AF65-F5344CB8AC3E}">
        <p14:creationId xmlns:p14="http://schemas.microsoft.com/office/powerpoint/2010/main" val="4283340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38</a:t>
            </a:fld>
            <a:endParaRPr lang="zh-CN" altLang="en-US"/>
          </a:p>
        </p:txBody>
      </p:sp>
    </p:spTree>
    <p:extLst>
      <p:ext uri="{BB962C8B-B14F-4D97-AF65-F5344CB8AC3E}">
        <p14:creationId xmlns:p14="http://schemas.microsoft.com/office/powerpoint/2010/main" val="3483264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39</a:t>
            </a:fld>
            <a:endParaRPr lang="zh-CN" altLang="en-US"/>
          </a:p>
        </p:txBody>
      </p:sp>
    </p:spTree>
    <p:extLst>
      <p:ext uri="{BB962C8B-B14F-4D97-AF65-F5344CB8AC3E}">
        <p14:creationId xmlns:p14="http://schemas.microsoft.com/office/powerpoint/2010/main" val="3468336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40</a:t>
            </a:fld>
            <a:endParaRPr lang="zh-CN" altLang="en-US"/>
          </a:p>
        </p:txBody>
      </p:sp>
    </p:spTree>
    <p:extLst>
      <p:ext uri="{BB962C8B-B14F-4D97-AF65-F5344CB8AC3E}">
        <p14:creationId xmlns:p14="http://schemas.microsoft.com/office/powerpoint/2010/main" val="405084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41</a:t>
            </a:fld>
            <a:endParaRPr lang="zh-CN" altLang="en-US"/>
          </a:p>
        </p:txBody>
      </p:sp>
    </p:spTree>
    <p:extLst>
      <p:ext uri="{BB962C8B-B14F-4D97-AF65-F5344CB8AC3E}">
        <p14:creationId xmlns:p14="http://schemas.microsoft.com/office/powerpoint/2010/main" val="378875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42</a:t>
            </a:fld>
            <a:endParaRPr lang="zh-CN" altLang="en-US"/>
          </a:p>
        </p:txBody>
      </p:sp>
    </p:spTree>
    <p:extLst>
      <p:ext uri="{BB962C8B-B14F-4D97-AF65-F5344CB8AC3E}">
        <p14:creationId xmlns:p14="http://schemas.microsoft.com/office/powerpoint/2010/main" val="3599356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43</a:t>
            </a:fld>
            <a:endParaRPr lang="zh-CN" altLang="en-US"/>
          </a:p>
        </p:txBody>
      </p:sp>
    </p:spTree>
    <p:extLst>
      <p:ext uri="{BB962C8B-B14F-4D97-AF65-F5344CB8AC3E}">
        <p14:creationId xmlns:p14="http://schemas.microsoft.com/office/powerpoint/2010/main" val="3752555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44</a:t>
            </a:fld>
            <a:endParaRPr lang="zh-CN" altLang="en-US"/>
          </a:p>
        </p:txBody>
      </p:sp>
    </p:spTree>
    <p:extLst>
      <p:ext uri="{BB962C8B-B14F-4D97-AF65-F5344CB8AC3E}">
        <p14:creationId xmlns:p14="http://schemas.microsoft.com/office/powerpoint/2010/main" val="167751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45</a:t>
            </a:fld>
            <a:endParaRPr lang="zh-CN" altLang="en-US"/>
          </a:p>
        </p:txBody>
      </p:sp>
    </p:spTree>
    <p:extLst>
      <p:ext uri="{BB962C8B-B14F-4D97-AF65-F5344CB8AC3E}">
        <p14:creationId xmlns:p14="http://schemas.microsoft.com/office/powerpoint/2010/main" val="3949063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19</a:t>
            </a:fld>
            <a:endParaRPr lang="zh-CN" altLang="en-US"/>
          </a:p>
        </p:txBody>
      </p:sp>
    </p:spTree>
    <p:extLst>
      <p:ext uri="{BB962C8B-B14F-4D97-AF65-F5344CB8AC3E}">
        <p14:creationId xmlns:p14="http://schemas.microsoft.com/office/powerpoint/2010/main" val="282604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20</a:t>
            </a:fld>
            <a:endParaRPr lang="zh-CN" altLang="en-US"/>
          </a:p>
        </p:txBody>
      </p:sp>
    </p:spTree>
    <p:extLst>
      <p:ext uri="{BB962C8B-B14F-4D97-AF65-F5344CB8AC3E}">
        <p14:creationId xmlns:p14="http://schemas.microsoft.com/office/powerpoint/2010/main" val="20923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21</a:t>
            </a:fld>
            <a:endParaRPr lang="zh-CN" altLang="en-US"/>
          </a:p>
        </p:txBody>
      </p:sp>
    </p:spTree>
    <p:extLst>
      <p:ext uri="{BB962C8B-B14F-4D97-AF65-F5344CB8AC3E}">
        <p14:creationId xmlns:p14="http://schemas.microsoft.com/office/powerpoint/2010/main" val="182733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22</a:t>
            </a:fld>
            <a:endParaRPr lang="zh-CN" altLang="en-US"/>
          </a:p>
        </p:txBody>
      </p:sp>
    </p:spTree>
    <p:extLst>
      <p:ext uri="{BB962C8B-B14F-4D97-AF65-F5344CB8AC3E}">
        <p14:creationId xmlns:p14="http://schemas.microsoft.com/office/powerpoint/2010/main" val="225957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23</a:t>
            </a:fld>
            <a:endParaRPr lang="zh-CN" altLang="en-US"/>
          </a:p>
        </p:txBody>
      </p:sp>
    </p:spTree>
    <p:extLst>
      <p:ext uri="{BB962C8B-B14F-4D97-AF65-F5344CB8AC3E}">
        <p14:creationId xmlns:p14="http://schemas.microsoft.com/office/powerpoint/2010/main" val="17950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24</a:t>
            </a:fld>
            <a:endParaRPr lang="zh-CN" altLang="en-US"/>
          </a:p>
        </p:txBody>
      </p:sp>
    </p:spTree>
    <p:extLst>
      <p:ext uri="{BB962C8B-B14F-4D97-AF65-F5344CB8AC3E}">
        <p14:creationId xmlns:p14="http://schemas.microsoft.com/office/powerpoint/2010/main" val="188020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25</a:t>
            </a:fld>
            <a:endParaRPr lang="zh-CN" altLang="en-US"/>
          </a:p>
        </p:txBody>
      </p:sp>
    </p:spTree>
    <p:extLst>
      <p:ext uri="{BB962C8B-B14F-4D97-AF65-F5344CB8AC3E}">
        <p14:creationId xmlns:p14="http://schemas.microsoft.com/office/powerpoint/2010/main" val="294722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70954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3" name="任意多边形: 形状 12"/>
          <p:cNvSpPr>
            <a:spLocks noGrp="1"/>
          </p:cNvSpPr>
          <p:nvPr>
            <p:ph type="pic" sz="quarter" idx="11"/>
          </p:nvPr>
        </p:nvSpPr>
        <p:spPr>
          <a:xfrm>
            <a:off x="410381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4" name="任意多边形: 形状 13"/>
          <p:cNvSpPr>
            <a:spLocks noGrp="1"/>
          </p:cNvSpPr>
          <p:nvPr>
            <p:ph type="pic" sz="quarter" idx="12"/>
          </p:nvPr>
        </p:nvSpPr>
        <p:spPr>
          <a:xfrm>
            <a:off x="649807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5" name="任意多边形: 形状 14"/>
          <p:cNvSpPr>
            <a:spLocks noGrp="1"/>
          </p:cNvSpPr>
          <p:nvPr>
            <p:ph type="pic" sz="quarter" idx="13"/>
          </p:nvPr>
        </p:nvSpPr>
        <p:spPr>
          <a:xfrm>
            <a:off x="889234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8646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2018/3/29</a:t>
            </a:fld>
            <a:endParaRPr lang="zh-CN" altLang="en-US"/>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8"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PA_平行四边形 15"/>
          <p:cNvSpPr/>
          <p:nvPr>
            <p:custDataLst>
              <p:tags r:id="rId2"/>
            </p:custDataLst>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3"/>
            </p:custDataLst>
          </p:nvPr>
        </p:nvSpPr>
        <p:spPr>
          <a:xfrm>
            <a:off x="3226780" y="2005967"/>
            <a:ext cx="6264696" cy="1200329"/>
          </a:xfrm>
          <a:prstGeom prst="rect">
            <a:avLst/>
          </a:prstGeom>
          <a:noFill/>
        </p:spPr>
        <p:txBody>
          <a:bodyPr wrap="square" rtlCol="0">
            <a:spAutoFit/>
          </a:bodyPr>
          <a:lstStyle/>
          <a:p>
            <a:pPr algn="dist"/>
            <a:r>
              <a:rPr lang="en-US" altLang="zh-CN" sz="7200" dirty="0" smtClean="0">
                <a:solidFill>
                  <a:srgbClr val="53575A"/>
                </a:solidFill>
                <a:latin typeface="Arial" panose="020B0604020202020204" pitchFamily="34" charset="0"/>
                <a:ea typeface="微软雅黑" panose="020B0503020204020204" pitchFamily="34" charset="-122"/>
                <a:cs typeface="Arial" panose="020B0604020202020204" pitchFamily="34" charset="0"/>
              </a:rPr>
              <a:t>E-COM</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PA_矩形 11"/>
          <p:cNvSpPr/>
          <p:nvPr>
            <p:custDataLst>
              <p:tags r:id="rId4"/>
            </p:custDataLst>
          </p:nvPr>
        </p:nvSpPr>
        <p:spPr>
          <a:xfrm>
            <a:off x="5172065" y="3356992"/>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PA_矩形 12"/>
          <p:cNvSpPr/>
          <p:nvPr>
            <p:custDataLst>
              <p:tags r:id="rId5"/>
            </p:custDataLst>
          </p:nvPr>
        </p:nvSpPr>
        <p:spPr>
          <a:xfrm>
            <a:off x="3907263" y="3842464"/>
            <a:ext cx="4377480" cy="523220"/>
          </a:xfrm>
          <a:prstGeom prst="rect">
            <a:avLst/>
          </a:prstGeom>
        </p:spPr>
        <p:txBody>
          <a:bodyPr wrap="none">
            <a:spAutoFit/>
          </a:bodyPr>
          <a:lstStyle/>
          <a:p>
            <a:pPr algn="ctr"/>
            <a:r>
              <a:rPr lang="en-US" altLang="zh-CN" sz="2800" dirty="0" smtClean="0">
                <a:solidFill>
                  <a:schemeClr val="tx1">
                    <a:lumMod val="50000"/>
                    <a:lumOff val="50000"/>
                  </a:schemeClr>
                </a:solidFill>
                <a:latin typeface="Arial" panose="020B0604020202020204" pitchFamily="34" charset="0"/>
                <a:cs typeface="Arial" panose="020B0604020202020204" pitchFamily="34" charset="0"/>
              </a:rPr>
              <a:t>Shopping Web Application</a:t>
            </a:r>
            <a:endParaRPr lang="zh-CN" altLang="en-US" sz="28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5" name="PA_图片 14"/>
          <p:cNvPicPr>
            <a:picLocks noChangeAspect="1"/>
          </p:cNvPicPr>
          <p:nvPr>
            <p:custDataLst>
              <p:tags r:id="rId6"/>
            </p:custDataLst>
          </p:nvPr>
        </p:nvPicPr>
        <p:blipFill>
          <a:blip r:embed="rId9" cstate="screen">
            <a:extLst>
              <a:ext uri="{28A0092B-C50C-407E-A947-70E740481C1C}">
                <a14:useLocalDpi xmlns:a14="http://schemas.microsoft.com/office/drawing/2010/main"/>
              </a:ext>
            </a:extLst>
          </a:blip>
          <a:stretch>
            <a:fillRect/>
          </a:stretch>
        </p:blipFill>
        <p:spPr>
          <a:xfrm>
            <a:off x="5507939" y="931540"/>
            <a:ext cx="1129308" cy="1129308"/>
          </a:xfrm>
          <a:prstGeom prst="rect">
            <a:avLst/>
          </a:prstGeom>
        </p:spPr>
      </p:pic>
    </p:spTree>
    <p:extLst>
      <p:ext uri="{BB962C8B-B14F-4D97-AF65-F5344CB8AC3E}">
        <p14:creationId xmlns:p14="http://schemas.microsoft.com/office/powerpoint/2010/main" val="1163338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1+#ppt_w/2"/>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1+#ppt_w/2"/>
                                          </p:val>
                                        </p:tav>
                                        <p:tav tm="100000">
                                          <p:val>
                                            <p:strVal val="#ppt_x"/>
                                          </p:val>
                                        </p:tav>
                                      </p:tavLst>
                                    </p:anim>
                                    <p:anim calcmode="lin" valueType="num">
                                      <p:cBhvr additive="base">
                                        <p:cTn id="26" dur="10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build="p"/>
      <p:bldP spid="1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888310" y="3218581"/>
            <a:ext cx="8415378" cy="1522309"/>
            <a:chOff x="1501592" y="3459881"/>
            <a:chExt cx="8415378" cy="1522309"/>
          </a:xfrm>
        </p:grpSpPr>
        <p:sp>
          <p:nvSpPr>
            <p:cNvPr id="8" name="圆: 空心 7"/>
            <p:cNvSpPr/>
            <p:nvPr/>
          </p:nvSpPr>
          <p:spPr>
            <a:xfrm>
              <a:off x="1501592" y="3459881"/>
              <a:ext cx="1522309" cy="1522309"/>
            </a:xfrm>
            <a:prstGeom prst="donut">
              <a:avLst>
                <a:gd name="adj" fmla="val 20000"/>
              </a:avLst>
            </a:prstGeom>
            <a:solidFill>
              <a:srgbClr val="F17F4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椭圆 9"/>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椭圆 12"/>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圆: 空心 15"/>
            <p:cNvSpPr/>
            <p:nvPr/>
          </p:nvSpPr>
          <p:spPr>
            <a:xfrm>
              <a:off x="4948126" y="3459881"/>
              <a:ext cx="1522309" cy="1522309"/>
            </a:xfrm>
            <a:prstGeom prst="donut">
              <a:avLst>
                <a:gd name="adj" fmla="val 200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椭圆 17"/>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20"/>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圆: 空心 23"/>
            <p:cNvSpPr/>
            <p:nvPr/>
          </p:nvSpPr>
          <p:spPr>
            <a:xfrm>
              <a:off x="8394661" y="3459881"/>
              <a:ext cx="1522309" cy="1522309"/>
            </a:xfrm>
            <a:prstGeom prst="donut">
              <a:avLst>
                <a:gd name="adj" fmla="val 20000"/>
              </a:avLst>
            </a:prstGeom>
            <a:solidFill>
              <a:srgbClr val="F17F4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7" name="组合 26"/>
          <p:cNvGrpSpPr/>
          <p:nvPr/>
        </p:nvGrpSpPr>
        <p:grpSpPr>
          <a:xfrm>
            <a:off x="1322014" y="4842109"/>
            <a:ext cx="2654900" cy="1109754"/>
            <a:chOff x="6485209" y="1678126"/>
            <a:chExt cx="2654900" cy="1109754"/>
          </a:xfrm>
        </p:grpSpPr>
        <p:sp>
          <p:nvSpPr>
            <p:cNvPr id="28" name="矩形 27"/>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tx1">
                      <a:lumMod val="50000"/>
                      <a:lumOff val="50000"/>
                    </a:schemeClr>
                  </a:solidFill>
                </a:rPr>
                <a:t>B</a:t>
              </a:r>
              <a:r>
                <a:rPr lang="en-US" altLang="zh-CN" sz="1200" dirty="0" smtClean="0">
                  <a:solidFill>
                    <a:schemeClr val="tx1">
                      <a:lumMod val="50000"/>
                      <a:lumOff val="50000"/>
                    </a:schemeClr>
                  </a:solidFill>
                </a:rPr>
                <a:t>uyers can buy things online and pay online</a:t>
              </a:r>
              <a:r>
                <a:rPr lang="en-US" altLang="zh-CN" sz="1200" dirty="0" smtClean="0">
                  <a:solidFill>
                    <a:schemeClr val="tx1">
                      <a:lumMod val="50000"/>
                      <a:lumOff val="50000"/>
                    </a:schemeClr>
                  </a:solidFill>
                </a:rPr>
                <a:t>.</a:t>
              </a:r>
            </a:p>
            <a:p>
              <a:pPr algn="ctr">
                <a:lnSpc>
                  <a:spcPct val="120000"/>
                </a:lnSpc>
              </a:pPr>
              <a:r>
                <a:rPr lang="zh-CN" altLang="en-US" sz="1200" dirty="0" smtClean="0">
                  <a:solidFill>
                    <a:schemeClr val="tx1">
                      <a:lumMod val="50000"/>
                      <a:lumOff val="50000"/>
                    </a:schemeClr>
                  </a:solidFill>
                </a:rPr>
                <a:t>买家可以在线购买和支付</a:t>
              </a:r>
              <a:endParaRPr lang="zh-CN" altLang="en-US" sz="1200" dirty="0">
                <a:solidFill>
                  <a:schemeClr val="tx1">
                    <a:lumMod val="50000"/>
                    <a:lumOff val="50000"/>
                  </a:schemeClr>
                </a:solidFill>
              </a:endParaRPr>
            </a:p>
          </p:txBody>
        </p:sp>
        <p:sp>
          <p:nvSpPr>
            <p:cNvPr id="29" name="矩形 28"/>
            <p:cNvSpPr/>
            <p:nvPr/>
          </p:nvSpPr>
          <p:spPr>
            <a:xfrm>
              <a:off x="6691672" y="1678126"/>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tx1">
                      <a:lumMod val="65000"/>
                      <a:lumOff val="35000"/>
                    </a:schemeClr>
                  </a:solidFill>
                </a:rPr>
                <a:t>Buyers</a:t>
              </a:r>
              <a:r>
                <a:rPr lang="zh-CN" altLang="en-US" b="1" dirty="0" smtClean="0">
                  <a:solidFill>
                    <a:schemeClr val="tx1">
                      <a:lumMod val="65000"/>
                      <a:lumOff val="35000"/>
                    </a:schemeClr>
                  </a:solidFill>
                </a:rPr>
                <a:t>买家</a:t>
              </a:r>
              <a:endParaRPr lang="zh-CN" altLang="en-US" b="1" dirty="0">
                <a:solidFill>
                  <a:schemeClr val="tx1">
                    <a:lumMod val="65000"/>
                    <a:lumOff val="35000"/>
                  </a:schemeClr>
                </a:solidFill>
              </a:endParaRPr>
            </a:p>
          </p:txBody>
        </p:sp>
      </p:grpSp>
      <p:grpSp>
        <p:nvGrpSpPr>
          <p:cNvPr id="30" name="组合 29"/>
          <p:cNvGrpSpPr/>
          <p:nvPr/>
        </p:nvGrpSpPr>
        <p:grpSpPr>
          <a:xfrm>
            <a:off x="8215083" y="4842109"/>
            <a:ext cx="2654900" cy="888155"/>
            <a:chOff x="6485209" y="1678126"/>
            <a:chExt cx="2654900" cy="888155"/>
          </a:xfrm>
        </p:grpSpPr>
        <p:sp>
          <p:nvSpPr>
            <p:cNvPr id="31" name="矩形 30"/>
            <p:cNvSpPr/>
            <p:nvPr/>
          </p:nvSpPr>
          <p:spPr>
            <a:xfrm>
              <a:off x="6485209" y="2030750"/>
              <a:ext cx="2654900"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smtClean="0">
                  <a:solidFill>
                    <a:schemeClr val="tx1">
                      <a:lumMod val="50000"/>
                      <a:lumOff val="50000"/>
                    </a:schemeClr>
                  </a:solidFill>
                </a:rPr>
                <a:t>Sellers can sell goods online </a:t>
              </a:r>
              <a:endParaRPr lang="en-US" altLang="zh-CN" sz="1200" dirty="0" smtClean="0">
                <a:solidFill>
                  <a:schemeClr val="tx1">
                    <a:lumMod val="50000"/>
                    <a:lumOff val="50000"/>
                  </a:schemeClr>
                </a:solidFill>
              </a:endParaRPr>
            </a:p>
            <a:p>
              <a:pPr algn="ctr">
                <a:lnSpc>
                  <a:spcPct val="120000"/>
                </a:lnSpc>
              </a:pPr>
              <a:r>
                <a:rPr lang="zh-CN" altLang="en-US" sz="1200" dirty="0">
                  <a:solidFill>
                    <a:schemeClr val="tx1">
                      <a:lumMod val="50000"/>
                      <a:lumOff val="50000"/>
                    </a:schemeClr>
                  </a:solidFill>
                </a:rPr>
                <a:t>卖</a:t>
              </a:r>
              <a:r>
                <a:rPr lang="zh-CN" altLang="en-US" sz="1200" dirty="0" smtClean="0">
                  <a:solidFill>
                    <a:schemeClr val="tx1">
                      <a:lumMod val="50000"/>
                      <a:lumOff val="50000"/>
                    </a:schemeClr>
                  </a:solidFill>
                </a:rPr>
                <a:t>家可以在线出售商品</a:t>
              </a:r>
              <a:endParaRPr lang="zh-CN" altLang="en-US" sz="1200" dirty="0">
                <a:solidFill>
                  <a:schemeClr val="tx1">
                    <a:lumMod val="50000"/>
                    <a:lumOff val="50000"/>
                  </a:schemeClr>
                </a:solidFill>
              </a:endParaRPr>
            </a:p>
          </p:txBody>
        </p:sp>
        <p:sp>
          <p:nvSpPr>
            <p:cNvPr id="32" name="矩形 3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tx1">
                      <a:lumMod val="65000"/>
                      <a:lumOff val="35000"/>
                    </a:schemeClr>
                  </a:solidFill>
                </a:rPr>
                <a:t>Sellers</a:t>
              </a:r>
              <a:r>
                <a:rPr lang="zh-CN" altLang="en-US" b="1" dirty="0" smtClean="0">
                  <a:solidFill>
                    <a:schemeClr val="tx1">
                      <a:lumMod val="65000"/>
                      <a:lumOff val="35000"/>
                    </a:schemeClr>
                  </a:solidFill>
                </a:rPr>
                <a:t>卖家</a:t>
              </a:r>
              <a:endParaRPr lang="zh-CN" altLang="en-US" b="1" dirty="0">
                <a:solidFill>
                  <a:schemeClr val="tx1">
                    <a:lumMod val="65000"/>
                    <a:lumOff val="35000"/>
                  </a:schemeClr>
                </a:solidFill>
              </a:endParaRPr>
            </a:p>
          </p:txBody>
        </p:sp>
      </p:grpSp>
      <p:grpSp>
        <p:nvGrpSpPr>
          <p:cNvPr id="33" name="组合 32"/>
          <p:cNvGrpSpPr/>
          <p:nvPr/>
        </p:nvGrpSpPr>
        <p:grpSpPr>
          <a:xfrm>
            <a:off x="4768548" y="1951324"/>
            <a:ext cx="2654900" cy="1109754"/>
            <a:chOff x="6485209" y="1678126"/>
            <a:chExt cx="2654900" cy="1109754"/>
          </a:xfrm>
        </p:grpSpPr>
        <p:sp>
          <p:nvSpPr>
            <p:cNvPr id="34" name="矩形 33"/>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smtClean="0">
                  <a:solidFill>
                    <a:srgbClr val="F17F42"/>
                  </a:solidFill>
                </a:rPr>
                <a:t>Management can manage the buyers and the </a:t>
              </a:r>
              <a:r>
                <a:rPr lang="en-US" altLang="zh-CN" sz="1200" dirty="0" smtClean="0">
                  <a:solidFill>
                    <a:srgbClr val="F17F42"/>
                  </a:solidFill>
                </a:rPr>
                <a:t>sellers</a:t>
              </a:r>
            </a:p>
            <a:p>
              <a:pPr algn="ctr">
                <a:lnSpc>
                  <a:spcPct val="120000"/>
                </a:lnSpc>
              </a:pPr>
              <a:r>
                <a:rPr lang="zh-CN" altLang="en-US" sz="1200" dirty="0">
                  <a:solidFill>
                    <a:srgbClr val="F17F42"/>
                  </a:solidFill>
                </a:rPr>
                <a:t>管理</a:t>
              </a:r>
              <a:r>
                <a:rPr lang="zh-CN" altLang="en-US" sz="1200" dirty="0" smtClean="0">
                  <a:solidFill>
                    <a:srgbClr val="F17F42"/>
                  </a:solidFill>
                </a:rPr>
                <a:t>者可以管理买家和买家</a:t>
              </a:r>
              <a:endParaRPr lang="zh-CN" altLang="en-US" sz="1200" dirty="0">
                <a:solidFill>
                  <a:srgbClr val="F17F42"/>
                </a:solidFill>
              </a:endParaRPr>
            </a:p>
          </p:txBody>
        </p:sp>
        <p:sp>
          <p:nvSpPr>
            <p:cNvPr id="35" name="矩形 34"/>
            <p:cNvSpPr/>
            <p:nvPr/>
          </p:nvSpPr>
          <p:spPr>
            <a:xfrm>
              <a:off x="6691672" y="1678126"/>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rgbClr val="F17F42"/>
                  </a:solidFill>
                </a:rPr>
                <a:t>Management</a:t>
              </a:r>
              <a:r>
                <a:rPr lang="zh-CN" altLang="en-US" b="1" dirty="0">
                  <a:solidFill>
                    <a:srgbClr val="F17F42"/>
                  </a:solidFill>
                </a:rPr>
                <a:t>管理者</a:t>
              </a:r>
              <a:endParaRPr lang="zh-CN" altLang="en-US" b="1" dirty="0">
                <a:solidFill>
                  <a:srgbClr val="F17F42"/>
                </a:solidFill>
              </a:endParaRPr>
            </a:p>
          </p:txBody>
        </p:sp>
      </p:grpSp>
      <p:sp>
        <p:nvSpPr>
          <p:cNvPr id="2" name="文本框 1"/>
          <p:cNvSpPr txBox="1"/>
          <p:nvPr/>
        </p:nvSpPr>
        <p:spPr>
          <a:xfrm>
            <a:off x="2351946" y="3584648"/>
            <a:ext cx="519694" cy="830997"/>
          </a:xfrm>
          <a:prstGeom prst="rect">
            <a:avLst/>
          </a:prstGeom>
          <a:noFill/>
        </p:spPr>
        <p:txBody>
          <a:bodyPr wrap="none" rtlCol="0">
            <a:spAutoFit/>
          </a:bodyPr>
          <a:lstStyle/>
          <a:p>
            <a:r>
              <a:rPr lang="en-US" altLang="zh-CN" sz="4800" dirty="0" smtClean="0">
                <a:solidFill>
                  <a:schemeClr val="tx1">
                    <a:lumMod val="65000"/>
                    <a:lumOff val="35000"/>
                  </a:schemeClr>
                </a:solidFill>
              </a:rPr>
              <a:t>B</a:t>
            </a:r>
            <a:endParaRPr lang="zh-CN" altLang="en-US" sz="4800" dirty="0">
              <a:solidFill>
                <a:schemeClr val="tx1">
                  <a:lumMod val="65000"/>
                  <a:lumOff val="35000"/>
                </a:schemeClr>
              </a:solidFill>
            </a:endParaRPr>
          </a:p>
        </p:txBody>
      </p:sp>
      <p:sp>
        <p:nvSpPr>
          <p:cNvPr id="25" name="文本框 24"/>
          <p:cNvSpPr txBox="1"/>
          <p:nvPr/>
        </p:nvSpPr>
        <p:spPr>
          <a:xfrm>
            <a:off x="5764499" y="3572472"/>
            <a:ext cx="710451" cy="830997"/>
          </a:xfrm>
          <a:prstGeom prst="rect">
            <a:avLst/>
          </a:prstGeom>
          <a:noFill/>
        </p:spPr>
        <p:txBody>
          <a:bodyPr wrap="none" rtlCol="0">
            <a:spAutoFit/>
          </a:bodyPr>
          <a:lstStyle/>
          <a:p>
            <a:r>
              <a:rPr lang="en-US" altLang="zh-CN" sz="4800" dirty="0">
                <a:solidFill>
                  <a:srgbClr val="F17F42"/>
                </a:solidFill>
              </a:rPr>
              <a:t>M</a:t>
            </a:r>
            <a:endParaRPr lang="zh-CN" altLang="en-US" sz="4800" dirty="0">
              <a:solidFill>
                <a:srgbClr val="F17F42"/>
              </a:solidFill>
            </a:endParaRPr>
          </a:p>
        </p:txBody>
      </p:sp>
      <p:sp>
        <p:nvSpPr>
          <p:cNvPr id="36" name="文本框 35"/>
          <p:cNvSpPr txBox="1"/>
          <p:nvPr/>
        </p:nvSpPr>
        <p:spPr>
          <a:xfrm>
            <a:off x="9245015" y="3564236"/>
            <a:ext cx="466794" cy="830997"/>
          </a:xfrm>
          <a:prstGeom prst="rect">
            <a:avLst/>
          </a:prstGeom>
          <a:noFill/>
        </p:spPr>
        <p:txBody>
          <a:bodyPr wrap="none" rtlCol="0">
            <a:spAutoFit/>
          </a:bodyPr>
          <a:lstStyle/>
          <a:p>
            <a:r>
              <a:rPr lang="en-US" altLang="zh-CN" sz="4800" dirty="0">
                <a:solidFill>
                  <a:schemeClr val="tx1">
                    <a:lumMod val="65000"/>
                    <a:lumOff val="35000"/>
                  </a:schemeClr>
                </a:solidFill>
              </a:rPr>
              <a:t>S</a:t>
            </a:r>
            <a:endParaRPr lang="zh-CN" altLang="en-US" sz="4800" dirty="0">
              <a:solidFill>
                <a:schemeClr val="tx1">
                  <a:lumMod val="65000"/>
                  <a:lumOff val="35000"/>
                </a:schemeClr>
              </a:solidFill>
            </a:endParaRPr>
          </a:p>
        </p:txBody>
      </p:sp>
      <p:sp>
        <p:nvSpPr>
          <p:cNvPr id="37" name="文本框 36"/>
          <p:cNvSpPr txBox="1"/>
          <p:nvPr/>
        </p:nvSpPr>
        <p:spPr>
          <a:xfrm>
            <a:off x="4975011" y="149589"/>
            <a:ext cx="2687786"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Users/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用户类别</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8" name="矩形 3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3746066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14:bounceEnd="60000">
                                          <p:cBhvr additive="base">
                                            <p:cTn id="13" dur="1000" fill="hold"/>
                                            <p:tgtEl>
                                              <p:spTgt spid="27"/>
                                            </p:tgtEl>
                                            <p:attrNameLst>
                                              <p:attrName>ppt_x</p:attrName>
                                            </p:attrNameLst>
                                          </p:cBhvr>
                                          <p:tavLst>
                                            <p:tav tm="0">
                                              <p:val>
                                                <p:strVal val="1+#ppt_w/2"/>
                                              </p:val>
                                            </p:tav>
                                            <p:tav tm="100000">
                                              <p:val>
                                                <p:strVal val="#ppt_x"/>
                                              </p:val>
                                            </p:tav>
                                          </p:tavLst>
                                        </p:anim>
                                        <p:anim calcmode="lin" valueType="num" p14:bounceEnd="60000">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6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60000">
                                          <p:cBhvr additive="base">
                                            <p:cTn id="17" dur="10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60000">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14:bounceEnd="60000">
                                          <p:cBhvr additive="base">
                                            <p:cTn id="21" dur="1000" fill="hold"/>
                                            <p:tgtEl>
                                              <p:spTgt spid="33"/>
                                            </p:tgtEl>
                                            <p:attrNameLst>
                                              <p:attrName>ppt_x</p:attrName>
                                            </p:attrNameLst>
                                          </p:cBhvr>
                                          <p:tavLst>
                                            <p:tav tm="0">
                                              <p:val>
                                                <p:strVal val="1+#ppt_w/2"/>
                                              </p:val>
                                            </p:tav>
                                            <p:tav tm="100000">
                                              <p:val>
                                                <p:strVal val="#ppt_x"/>
                                              </p:val>
                                            </p:tav>
                                          </p:tavLst>
                                        </p:anim>
                                        <p:anim calcmode="lin" valueType="num" p14:bounceEnd="60000">
                                          <p:cBhvr additive="base">
                                            <p:cTn id="22" dur="1000" fill="hold"/>
                                            <p:tgtEl>
                                              <p:spTgt spid="33"/>
                                            </p:tgtEl>
                                            <p:attrNameLst>
                                              <p:attrName>ppt_y</p:attrName>
                                            </p:attrNameLst>
                                          </p:cBhvr>
                                          <p:tavLst>
                                            <p:tav tm="0">
                                              <p:val>
                                                <p:strVal val="#ppt_y"/>
                                              </p:val>
                                            </p:tav>
                                            <p:tav tm="100000">
                                              <p:val>
                                                <p:strVal val="#ppt_y"/>
                                              </p:val>
                                            </p:tav>
                                          </p:tavLst>
                                        </p:anim>
                                      </p:childTnLst>
                                    </p:cTn>
                                  </p:par>
                                  <p:par>
                                    <p:cTn id="23" presetID="16" presetClass="entr" presetSubtype="37"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arn(outVertical)">
                                          <p:cBhvr>
                                            <p:cTn id="25" dur="500"/>
                                            <p:tgtEl>
                                              <p:spTgt spid="38"/>
                                            </p:tgtEl>
                                          </p:cBhvr>
                                        </p:animEffect>
                                      </p:childTnLst>
                                    </p:cTn>
                                  </p:par>
                                  <p:par>
                                    <p:cTn id="26" presetID="16" presetClass="entr" presetSubtype="37" fill="hold" grpId="0" nodeType="withEffect">
                                      <p:stCondLst>
                                        <p:cond delay="250"/>
                                      </p:stCondLst>
                                      <p:childTnLst>
                                        <p:set>
                                          <p:cBhvr>
                                            <p:cTn id="27" dur="1" fill="hold">
                                              <p:stCondLst>
                                                <p:cond delay="0"/>
                                              </p:stCondLst>
                                            </p:cTn>
                                            <p:tgtEl>
                                              <p:spTgt spid="37"/>
                                            </p:tgtEl>
                                            <p:attrNameLst>
                                              <p:attrName>style.visibility</p:attrName>
                                            </p:attrNameLst>
                                          </p:cBhvr>
                                          <p:to>
                                            <p:strVal val="visible"/>
                                          </p:to>
                                        </p:set>
                                        <p:animEffect transition="in" filter="barn(outVertical)">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1000" fill="hold"/>
                                            <p:tgtEl>
                                              <p:spTgt spid="27"/>
                                            </p:tgtEl>
                                            <p:attrNameLst>
                                              <p:attrName>ppt_x</p:attrName>
                                            </p:attrNameLst>
                                          </p:cBhvr>
                                          <p:tavLst>
                                            <p:tav tm="0">
                                              <p:val>
                                                <p:strVal val="1+#ppt_w/2"/>
                                              </p:val>
                                            </p:tav>
                                            <p:tav tm="100000">
                                              <p:val>
                                                <p:strVal val="#ppt_x"/>
                                              </p:val>
                                            </p:tav>
                                          </p:tavLst>
                                        </p:anim>
                                        <p:anim calcmode="lin" valueType="num">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1+#ppt_w/2"/>
                                              </p:val>
                                            </p:tav>
                                            <p:tav tm="100000">
                                              <p:val>
                                                <p:strVal val="#ppt_x"/>
                                              </p:val>
                                            </p:tav>
                                          </p:tavLst>
                                        </p:anim>
                                        <p:anim calcmode="lin" valueType="num">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1000" fill="hold"/>
                                            <p:tgtEl>
                                              <p:spTgt spid="33"/>
                                            </p:tgtEl>
                                            <p:attrNameLst>
                                              <p:attrName>ppt_x</p:attrName>
                                            </p:attrNameLst>
                                          </p:cBhvr>
                                          <p:tavLst>
                                            <p:tav tm="0">
                                              <p:val>
                                                <p:strVal val="1+#ppt_w/2"/>
                                              </p:val>
                                            </p:tav>
                                            <p:tav tm="100000">
                                              <p:val>
                                                <p:strVal val="#ppt_x"/>
                                              </p:val>
                                            </p:tav>
                                          </p:tavLst>
                                        </p:anim>
                                        <p:anim calcmode="lin" valueType="num">
                                          <p:cBhvr additive="base">
                                            <p:cTn id="22" dur="1000" fill="hold"/>
                                            <p:tgtEl>
                                              <p:spTgt spid="33"/>
                                            </p:tgtEl>
                                            <p:attrNameLst>
                                              <p:attrName>ppt_y</p:attrName>
                                            </p:attrNameLst>
                                          </p:cBhvr>
                                          <p:tavLst>
                                            <p:tav tm="0">
                                              <p:val>
                                                <p:strVal val="#ppt_y"/>
                                              </p:val>
                                            </p:tav>
                                            <p:tav tm="100000">
                                              <p:val>
                                                <p:strVal val="#ppt_y"/>
                                              </p:val>
                                            </p:tav>
                                          </p:tavLst>
                                        </p:anim>
                                      </p:childTnLst>
                                    </p:cTn>
                                  </p:par>
                                  <p:par>
                                    <p:cTn id="23" presetID="16" presetClass="entr" presetSubtype="37"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arn(outVertical)">
                                          <p:cBhvr>
                                            <p:cTn id="25" dur="500"/>
                                            <p:tgtEl>
                                              <p:spTgt spid="38"/>
                                            </p:tgtEl>
                                          </p:cBhvr>
                                        </p:animEffect>
                                      </p:childTnLst>
                                    </p:cTn>
                                  </p:par>
                                  <p:par>
                                    <p:cTn id="26" presetID="16" presetClass="entr" presetSubtype="37" fill="hold" grpId="0" nodeType="withEffect">
                                      <p:stCondLst>
                                        <p:cond delay="250"/>
                                      </p:stCondLst>
                                      <p:childTnLst>
                                        <p:set>
                                          <p:cBhvr>
                                            <p:cTn id="27" dur="1" fill="hold">
                                              <p:stCondLst>
                                                <p:cond delay="0"/>
                                              </p:stCondLst>
                                            </p:cTn>
                                            <p:tgtEl>
                                              <p:spTgt spid="37"/>
                                            </p:tgtEl>
                                            <p:attrNameLst>
                                              <p:attrName>style.visibility</p:attrName>
                                            </p:attrNameLst>
                                          </p:cBhvr>
                                          <p:to>
                                            <p:strVal val="visible"/>
                                          </p:to>
                                        </p:set>
                                        <p:animEffect transition="in" filter="barn(outVertical)">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
            <a:ext cx="12192000" cy="6857697"/>
          </a:xfrm>
          <a:prstGeom prst="rect">
            <a:avLst/>
          </a:prstGeom>
        </p:spPr>
      </p:pic>
      <p:sp>
        <p:nvSpPr>
          <p:cNvPr id="5" name="矩形 4"/>
          <p:cNvSpPr/>
          <p:nvPr/>
        </p:nvSpPr>
        <p:spPr>
          <a:xfrm>
            <a:off x="0" y="151"/>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2" y="18189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4</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8"/>
            <a:ext cx="699230"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9" y="4700487"/>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514387" y="2615237"/>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66756" y="2788597"/>
            <a:ext cx="6081972" cy="1015663"/>
          </a:xfrm>
          <a:prstGeom prst="rect">
            <a:avLst/>
          </a:prstGeom>
          <a:noFill/>
        </p:spPr>
        <p:txBody>
          <a:bodyPr wrap="square" rtlCol="0">
            <a:spAutoFit/>
          </a:bodyPr>
          <a:lstStyle/>
          <a:p>
            <a:r>
              <a:rPr lang="en-US" altLang="zh-CN" sz="60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DB and Designs</a:t>
            </a:r>
            <a:endParaRPr lang="en-US" altLang="zh-CN" sz="60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9045811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ppt_w/2"/>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3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25"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72610" y="1772816"/>
            <a:ext cx="2646785" cy="3830204"/>
          </a:xfrm>
          <a:prstGeom prst="rect">
            <a:avLst/>
          </a:prstGeom>
        </p:spPr>
      </p:pic>
      <p:sp>
        <p:nvSpPr>
          <p:cNvPr id="7" name="椭圆 6"/>
          <p:cNvSpPr/>
          <p:nvPr/>
        </p:nvSpPr>
        <p:spPr>
          <a:xfrm>
            <a:off x="586682" y="1247855"/>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586682" y="2586893"/>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586682" y="3925931"/>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0712562" y="1103839"/>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10712562" y="2442877"/>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0712562" y="3781915"/>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06764" y="1247855"/>
            <a:ext cx="2204998" cy="338554"/>
          </a:xfrm>
          <a:prstGeom prst="rect">
            <a:avLst/>
          </a:prstGeom>
          <a:noFill/>
        </p:spPr>
        <p:txBody>
          <a:bodyPr wrap="square" rtlCol="0">
            <a:spAutoFit/>
          </a:bodyPr>
          <a:lstStyle/>
          <a:p>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CATEGORY/</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分类</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4" name="矩形 13"/>
          <p:cNvSpPr/>
          <p:nvPr/>
        </p:nvSpPr>
        <p:spPr>
          <a:xfrm>
            <a:off x="1306762" y="1650254"/>
            <a:ext cx="3213112" cy="535531"/>
          </a:xfrm>
          <a:prstGeom prst="rect">
            <a:avLst/>
          </a:prstGeom>
        </p:spPr>
        <p:txBody>
          <a:bodyPr wrap="square">
            <a:spAutoFit/>
          </a:bodyPr>
          <a:lstStyle/>
          <a:p>
            <a:pPr>
              <a:lnSpc>
                <a:spcPct val="120000"/>
              </a:lnSpc>
            </a:pPr>
            <a:r>
              <a:rPr lang="en-US" altLang="zh-CN" sz="1200" dirty="0">
                <a:solidFill>
                  <a:srgbClr val="131313"/>
                </a:solidFill>
                <a:latin typeface="等线" panose="02010600030101010101" pitchFamily="2" charset="-122"/>
                <a:ea typeface="等线" panose="02010600030101010101" pitchFamily="2" charset="-122"/>
              </a:rPr>
              <a:t>the categories of </a:t>
            </a:r>
            <a:r>
              <a:rPr lang="en-US" altLang="zh-CN" sz="1200" dirty="0" smtClean="0">
                <a:solidFill>
                  <a:srgbClr val="131313"/>
                </a:solidFill>
                <a:latin typeface="等线" panose="02010600030101010101" pitchFamily="2" charset="-122"/>
                <a:ea typeface="等线" panose="02010600030101010101" pitchFamily="2" charset="-122"/>
              </a:rPr>
              <a:t>products</a:t>
            </a:r>
          </a:p>
          <a:p>
            <a:pPr>
              <a:lnSpc>
                <a:spcPct val="120000"/>
              </a:lnSpc>
            </a:pPr>
            <a:r>
              <a:rPr lang="zh-CN" altLang="en-US" sz="1200" dirty="0" smtClean="0">
                <a:solidFill>
                  <a:srgbClr val="131313"/>
                </a:solidFill>
                <a:latin typeface="等线" panose="02010600030101010101" pitchFamily="2" charset="-122"/>
                <a:ea typeface="等线" panose="02010600030101010101" pitchFamily="2" charset="-122"/>
              </a:rPr>
              <a:t>商品的类别分类信息</a:t>
            </a:r>
            <a:endParaRPr lang="zh-CN" altLang="en-US" sz="1200" dirty="0">
              <a:solidFill>
                <a:srgbClr val="131313"/>
              </a:solidFill>
              <a:latin typeface="等线" panose="02010600030101010101" pitchFamily="2" charset="-122"/>
              <a:ea typeface="等线" panose="02010600030101010101" pitchFamily="2" charset="-122"/>
            </a:endParaRPr>
          </a:p>
        </p:txBody>
      </p:sp>
      <p:sp>
        <p:nvSpPr>
          <p:cNvPr id="15" name="文本框 14"/>
          <p:cNvSpPr txBox="1"/>
          <p:nvPr/>
        </p:nvSpPr>
        <p:spPr>
          <a:xfrm>
            <a:off x="1306764" y="2569518"/>
            <a:ext cx="1356462" cy="338554"/>
          </a:xfrm>
          <a:prstGeom prst="rect">
            <a:avLst/>
          </a:prstGeom>
          <a:noFill/>
        </p:spPr>
        <p:txBody>
          <a:bodyPr wrap="none" rtlCol="0">
            <a:spAutoFit/>
          </a:bodyPr>
          <a:lstStyle/>
          <a:p>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USERS/</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用户</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6" name="矩形 15"/>
          <p:cNvSpPr/>
          <p:nvPr/>
        </p:nvSpPr>
        <p:spPr>
          <a:xfrm>
            <a:off x="1306762" y="2971915"/>
            <a:ext cx="3096344" cy="461665"/>
          </a:xfrm>
          <a:prstGeom prst="rect">
            <a:avLst/>
          </a:prstGeom>
        </p:spPr>
        <p:txBody>
          <a:bodyPr wrap="square">
            <a:spAutoFit/>
          </a:bodyPr>
          <a:lstStyle/>
          <a:p>
            <a:r>
              <a:rPr lang="en-US" altLang="zh-CN" sz="1200" dirty="0" smtClean="0">
                <a:solidFill>
                  <a:srgbClr val="131313"/>
                </a:solidFill>
                <a:latin typeface="等线" panose="02010600030101010101" pitchFamily="2" charset="-122"/>
                <a:ea typeface="等线" panose="02010600030101010101" pitchFamily="2" charset="-122"/>
              </a:rPr>
              <a:t>the information of users</a:t>
            </a:r>
          </a:p>
          <a:p>
            <a:r>
              <a:rPr lang="zh-CN" altLang="en-US" sz="1200" dirty="0" smtClean="0">
                <a:solidFill>
                  <a:srgbClr val="131313"/>
                </a:solidFill>
                <a:latin typeface="等线" panose="02010600030101010101" pitchFamily="2" charset="-122"/>
                <a:ea typeface="等线" panose="02010600030101010101" pitchFamily="2" charset="-122"/>
              </a:rPr>
              <a:t>用户的信息</a:t>
            </a:r>
            <a:endParaRPr lang="zh-CN" altLang="en-US" sz="1200" dirty="0"/>
          </a:p>
        </p:txBody>
      </p:sp>
      <p:sp>
        <p:nvSpPr>
          <p:cNvPr id="17" name="文本框 16"/>
          <p:cNvSpPr txBox="1"/>
          <p:nvPr/>
        </p:nvSpPr>
        <p:spPr>
          <a:xfrm>
            <a:off x="1306764" y="3912151"/>
            <a:ext cx="1354345" cy="338554"/>
          </a:xfrm>
          <a:prstGeom prst="rect">
            <a:avLst/>
          </a:prstGeom>
          <a:noFill/>
        </p:spPr>
        <p:txBody>
          <a:bodyPr wrap="none" rtlCol="0">
            <a:spAutoFit/>
          </a:bodyPr>
          <a:lstStyle/>
          <a:p>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STORE/</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店铺</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8" name="矩形 17"/>
          <p:cNvSpPr/>
          <p:nvPr/>
        </p:nvSpPr>
        <p:spPr>
          <a:xfrm>
            <a:off x="1306762" y="4314550"/>
            <a:ext cx="3096344" cy="461665"/>
          </a:xfrm>
          <a:prstGeom prst="rect">
            <a:avLst/>
          </a:prstGeom>
        </p:spPr>
        <p:txBody>
          <a:bodyPr wrap="square">
            <a:spAutoFit/>
          </a:bodyPr>
          <a:lstStyle/>
          <a:p>
            <a:r>
              <a:rPr lang="en-US" altLang="zh-CN" sz="1200" dirty="0" smtClean="0">
                <a:solidFill>
                  <a:srgbClr val="131313"/>
                </a:solidFill>
                <a:latin typeface="等线" panose="02010600030101010101" pitchFamily="2" charset="-122"/>
                <a:ea typeface="等线" panose="02010600030101010101" pitchFamily="2" charset="-122"/>
              </a:rPr>
              <a:t>the shop information of user</a:t>
            </a:r>
            <a:endParaRPr lang="en-US" altLang="zh-CN" sz="1200" dirty="0"/>
          </a:p>
          <a:p>
            <a:r>
              <a:rPr lang="zh-CN" altLang="en-US" sz="1200" dirty="0">
                <a:solidFill>
                  <a:srgbClr val="131313"/>
                </a:solidFill>
                <a:latin typeface="等线" panose="02010600030101010101" pitchFamily="2" charset="-122"/>
                <a:ea typeface="等线" panose="02010600030101010101" pitchFamily="2" charset="-122"/>
              </a:rPr>
              <a:t>卖</a:t>
            </a:r>
            <a:r>
              <a:rPr lang="zh-CN" altLang="en-US" sz="1200" dirty="0" smtClean="0">
                <a:solidFill>
                  <a:srgbClr val="131313"/>
                </a:solidFill>
                <a:latin typeface="等线" panose="02010600030101010101" pitchFamily="2" charset="-122"/>
                <a:ea typeface="等线" panose="02010600030101010101" pitchFamily="2" charset="-122"/>
              </a:rPr>
              <a:t>家的店铺信息</a:t>
            </a:r>
            <a:endParaRPr lang="en-US" altLang="zh-CN" sz="1200" dirty="0" smtClean="0">
              <a:solidFill>
                <a:srgbClr val="131313"/>
              </a:solidFill>
              <a:latin typeface="等线" panose="02010600030101010101" pitchFamily="2" charset="-122"/>
              <a:ea typeface="等线" panose="02010600030101010101" pitchFamily="2" charset="-122"/>
            </a:endParaRPr>
          </a:p>
        </p:txBody>
      </p:sp>
      <p:sp>
        <p:nvSpPr>
          <p:cNvPr id="21" name="文本框 20"/>
          <p:cNvSpPr txBox="1"/>
          <p:nvPr/>
        </p:nvSpPr>
        <p:spPr>
          <a:xfrm>
            <a:off x="8832304" y="1247855"/>
            <a:ext cx="1664238" cy="338554"/>
          </a:xfrm>
          <a:prstGeom prst="rect">
            <a:avLst/>
          </a:prstGeom>
          <a:noFill/>
        </p:spPr>
        <p:txBody>
          <a:bodyPr wrap="none" rtlCol="0">
            <a:spAutoFit/>
          </a:bodyPr>
          <a:lstStyle/>
          <a:p>
            <a:pPr algn="r"/>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PRODUCT/</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商品</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2" name="矩形 21"/>
          <p:cNvSpPr/>
          <p:nvPr/>
        </p:nvSpPr>
        <p:spPr>
          <a:xfrm>
            <a:off x="7544210" y="1650254"/>
            <a:ext cx="2952328" cy="461665"/>
          </a:xfrm>
          <a:prstGeom prst="rect">
            <a:avLst/>
          </a:prstGeom>
        </p:spPr>
        <p:txBody>
          <a:bodyPr wrap="square">
            <a:spAutoFit/>
          </a:bodyPr>
          <a:lstStyle/>
          <a:p>
            <a:pPr algn="r"/>
            <a:r>
              <a:rPr lang="en-US" altLang="zh-CN" sz="1200" dirty="0" smtClean="0">
                <a:solidFill>
                  <a:srgbClr val="131313"/>
                </a:solidFill>
                <a:latin typeface="等线" panose="02010600030101010101" pitchFamily="2" charset="-122"/>
                <a:ea typeface="等线" panose="02010600030101010101" pitchFamily="2" charset="-122"/>
              </a:rPr>
              <a:t>the information of product</a:t>
            </a:r>
          </a:p>
          <a:p>
            <a:pPr algn="r"/>
            <a:r>
              <a:rPr lang="zh-CN" altLang="en-US" sz="1200" dirty="0" smtClean="0"/>
              <a:t>商品的信息</a:t>
            </a:r>
            <a:endParaRPr lang="zh-CN" altLang="en-US" sz="1200" dirty="0"/>
          </a:p>
        </p:txBody>
      </p:sp>
      <p:sp>
        <p:nvSpPr>
          <p:cNvPr id="23" name="文本框 22"/>
          <p:cNvSpPr txBox="1"/>
          <p:nvPr/>
        </p:nvSpPr>
        <p:spPr>
          <a:xfrm>
            <a:off x="8856348" y="2442913"/>
            <a:ext cx="1640194" cy="338554"/>
          </a:xfrm>
          <a:prstGeom prst="rect">
            <a:avLst/>
          </a:prstGeom>
          <a:noFill/>
        </p:spPr>
        <p:txBody>
          <a:bodyPr wrap="none" rtlCol="0">
            <a:spAutoFit/>
          </a:bodyPr>
          <a:lstStyle/>
          <a:p>
            <a:pPr algn="r"/>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ADDRESS/</a:t>
            </a:r>
            <a:r>
              <a:rPr lang="zh-CN" altLang="en-US" sz="1600" dirty="0">
                <a:solidFill>
                  <a:srgbClr val="131313"/>
                </a:solidFill>
                <a:latin typeface="Arial" panose="020B0604020202020204" pitchFamily="34" charset="0"/>
                <a:ea typeface="等线" panose="02010600030101010101" pitchFamily="2" charset="-122"/>
                <a:cs typeface="Arial" panose="020B0604020202020204" pitchFamily="34" charset="0"/>
              </a:rPr>
              <a:t>地址</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4" name="矩形 23"/>
          <p:cNvSpPr/>
          <p:nvPr/>
        </p:nvSpPr>
        <p:spPr>
          <a:xfrm>
            <a:off x="7544210" y="2845312"/>
            <a:ext cx="2952328" cy="461665"/>
          </a:xfrm>
          <a:prstGeom prst="rect">
            <a:avLst/>
          </a:prstGeom>
        </p:spPr>
        <p:txBody>
          <a:bodyPr wrap="square">
            <a:spAutoFit/>
          </a:bodyPr>
          <a:lstStyle/>
          <a:p>
            <a:pPr algn="r"/>
            <a:r>
              <a:rPr lang="en-US" altLang="zh-CN" sz="1200" dirty="0" smtClean="0"/>
              <a:t>the address of users</a:t>
            </a:r>
          </a:p>
          <a:p>
            <a:pPr algn="r"/>
            <a:r>
              <a:rPr lang="zh-CN" altLang="en-US" sz="1200" dirty="0" smtClean="0"/>
              <a:t>用户的地址管理信息</a:t>
            </a:r>
            <a:endParaRPr lang="zh-CN" altLang="en-US" sz="1200" dirty="0"/>
          </a:p>
        </p:txBody>
      </p:sp>
      <p:sp>
        <p:nvSpPr>
          <p:cNvPr id="25" name="文本框 24"/>
          <p:cNvSpPr txBox="1"/>
          <p:nvPr/>
        </p:nvSpPr>
        <p:spPr>
          <a:xfrm>
            <a:off x="8991002" y="3696163"/>
            <a:ext cx="1505540" cy="338554"/>
          </a:xfrm>
          <a:prstGeom prst="rect">
            <a:avLst/>
          </a:prstGeom>
          <a:noFill/>
        </p:spPr>
        <p:txBody>
          <a:bodyPr wrap="none" rtlCol="0">
            <a:spAutoFit/>
          </a:bodyPr>
          <a:lstStyle/>
          <a:p>
            <a:pPr algn="r"/>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_ORDER/</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订单</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6" name="矩形 25"/>
          <p:cNvSpPr/>
          <p:nvPr/>
        </p:nvSpPr>
        <p:spPr>
          <a:xfrm>
            <a:off x="7544210" y="4098562"/>
            <a:ext cx="2952328" cy="461665"/>
          </a:xfrm>
          <a:prstGeom prst="rect">
            <a:avLst/>
          </a:prstGeom>
        </p:spPr>
        <p:txBody>
          <a:bodyPr wrap="square">
            <a:spAutoFit/>
          </a:bodyPr>
          <a:lstStyle/>
          <a:p>
            <a:pPr algn="r"/>
            <a:r>
              <a:rPr lang="en-US" altLang="zh-CN" sz="1200" dirty="0" smtClean="0">
                <a:solidFill>
                  <a:srgbClr val="131313"/>
                </a:solidFill>
                <a:latin typeface="等线" panose="02010600030101010101" pitchFamily="2" charset="-122"/>
                <a:ea typeface="等线" panose="02010600030101010101" pitchFamily="2" charset="-122"/>
              </a:rPr>
              <a:t>the information of orders</a:t>
            </a:r>
          </a:p>
          <a:p>
            <a:pPr algn="r"/>
            <a:r>
              <a:rPr lang="zh-CN" altLang="en-US" sz="1200" dirty="0" smtClean="0">
                <a:solidFill>
                  <a:srgbClr val="131313"/>
                </a:solidFill>
                <a:latin typeface="等线" panose="02010600030101010101" pitchFamily="2" charset="-122"/>
                <a:ea typeface="等线" panose="02010600030101010101" pitchFamily="2" charset="-122"/>
              </a:rPr>
              <a:t>订单的信息</a:t>
            </a:r>
            <a:endParaRPr lang="zh-CN" altLang="en-US" sz="1200" dirty="0"/>
          </a:p>
        </p:txBody>
      </p:sp>
      <p:sp>
        <p:nvSpPr>
          <p:cNvPr id="29" name="文本框 28"/>
          <p:cNvSpPr txBox="1"/>
          <p:nvPr/>
        </p:nvSpPr>
        <p:spPr>
          <a:xfrm>
            <a:off x="5285523" y="188640"/>
            <a:ext cx="1620957"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DB/</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数据库</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0" name="矩形 29"/>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86682" y="5077963"/>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33" name="椭圆 32"/>
          <p:cNvSpPr/>
          <p:nvPr/>
        </p:nvSpPr>
        <p:spPr>
          <a:xfrm>
            <a:off x="10712562" y="4933947"/>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1306764" y="5064183"/>
            <a:ext cx="1617751" cy="338554"/>
          </a:xfrm>
          <a:prstGeom prst="rect">
            <a:avLst/>
          </a:prstGeom>
          <a:noFill/>
        </p:spPr>
        <p:txBody>
          <a:bodyPr wrap="none" rtlCol="0">
            <a:spAutoFit/>
          </a:bodyPr>
          <a:lstStyle/>
          <a:p>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EXPRESS/</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物流</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35" name="矩形 34"/>
          <p:cNvSpPr/>
          <p:nvPr/>
        </p:nvSpPr>
        <p:spPr>
          <a:xfrm>
            <a:off x="1306762" y="5466582"/>
            <a:ext cx="3096344" cy="461665"/>
          </a:xfrm>
          <a:prstGeom prst="rect">
            <a:avLst/>
          </a:prstGeom>
        </p:spPr>
        <p:txBody>
          <a:bodyPr wrap="square">
            <a:spAutoFit/>
          </a:bodyPr>
          <a:lstStyle/>
          <a:p>
            <a:r>
              <a:rPr lang="en-US" altLang="zh-CN" sz="1200" dirty="0" smtClean="0">
                <a:solidFill>
                  <a:srgbClr val="131313"/>
                </a:solidFill>
                <a:latin typeface="等线" panose="02010600030101010101" pitchFamily="2" charset="-122"/>
                <a:ea typeface="等线" panose="02010600030101010101" pitchFamily="2" charset="-122"/>
              </a:rPr>
              <a:t>the express information of order</a:t>
            </a:r>
          </a:p>
          <a:p>
            <a:r>
              <a:rPr lang="zh-CN" altLang="en-US" sz="1200" dirty="0" smtClean="0">
                <a:solidFill>
                  <a:srgbClr val="131313"/>
                </a:solidFill>
                <a:latin typeface="等线" panose="02010600030101010101" pitchFamily="2" charset="-122"/>
                <a:ea typeface="等线" panose="02010600030101010101" pitchFamily="2" charset="-122"/>
              </a:rPr>
              <a:t>订单的物流信息</a:t>
            </a:r>
            <a:endParaRPr lang="zh-CN" altLang="en-US" sz="1200" dirty="0"/>
          </a:p>
        </p:txBody>
      </p:sp>
      <p:sp>
        <p:nvSpPr>
          <p:cNvPr id="36" name="文本框 35"/>
          <p:cNvSpPr txBox="1"/>
          <p:nvPr/>
        </p:nvSpPr>
        <p:spPr>
          <a:xfrm>
            <a:off x="9149698" y="4848195"/>
            <a:ext cx="1346844" cy="338554"/>
          </a:xfrm>
          <a:prstGeom prst="rect">
            <a:avLst/>
          </a:prstGeom>
          <a:noFill/>
        </p:spPr>
        <p:txBody>
          <a:bodyPr wrap="none" rtlCol="0">
            <a:spAutoFit/>
          </a:bodyPr>
          <a:lstStyle/>
          <a:p>
            <a:pPr algn="r"/>
            <a:r>
              <a:rPr lang="en-US" altLang="zh-CN"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JUDGE/</a:t>
            </a:r>
            <a:r>
              <a:rPr lang="zh-CN" altLang="en-US" sz="1600" dirty="0" smtClean="0">
                <a:solidFill>
                  <a:srgbClr val="131313"/>
                </a:solidFill>
                <a:latin typeface="Arial" panose="020B0604020202020204" pitchFamily="34" charset="0"/>
                <a:ea typeface="等线" panose="02010600030101010101" pitchFamily="2" charset="-122"/>
                <a:cs typeface="Arial" panose="020B0604020202020204" pitchFamily="34" charset="0"/>
              </a:rPr>
              <a:t>评论</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37" name="矩形 36"/>
          <p:cNvSpPr/>
          <p:nvPr/>
        </p:nvSpPr>
        <p:spPr>
          <a:xfrm>
            <a:off x="7544210" y="5250594"/>
            <a:ext cx="2952328" cy="461665"/>
          </a:xfrm>
          <a:prstGeom prst="rect">
            <a:avLst/>
          </a:prstGeom>
        </p:spPr>
        <p:txBody>
          <a:bodyPr wrap="square">
            <a:spAutoFit/>
          </a:bodyPr>
          <a:lstStyle/>
          <a:p>
            <a:pPr algn="r"/>
            <a:r>
              <a:rPr lang="en-US" altLang="zh-CN" sz="1200" dirty="0" smtClean="0">
                <a:solidFill>
                  <a:srgbClr val="131313"/>
                </a:solidFill>
                <a:latin typeface="等线" panose="02010600030101010101" pitchFamily="2" charset="-122"/>
                <a:ea typeface="等线" panose="02010600030101010101" pitchFamily="2" charset="-122"/>
              </a:rPr>
              <a:t>the judgement of product</a:t>
            </a:r>
          </a:p>
          <a:p>
            <a:pPr algn="r"/>
            <a:r>
              <a:rPr lang="zh-CN" altLang="en-US" sz="1200" dirty="0" smtClean="0">
                <a:solidFill>
                  <a:srgbClr val="131313"/>
                </a:solidFill>
                <a:latin typeface="等线" panose="02010600030101010101" pitchFamily="2" charset="-122"/>
                <a:ea typeface="等线" panose="02010600030101010101" pitchFamily="2" charset="-122"/>
              </a:rPr>
              <a:t>商品的评论信息</a:t>
            </a:r>
            <a:endParaRPr lang="zh-CN" altLang="en-US" sz="1200" dirty="0"/>
          </a:p>
        </p:txBody>
      </p:sp>
    </p:spTree>
    <p:extLst>
      <p:ext uri="{BB962C8B-B14F-4D97-AF65-F5344CB8AC3E}">
        <p14:creationId xmlns:p14="http://schemas.microsoft.com/office/powerpoint/2010/main" val="32212172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37"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12" presetClass="entr" presetSubtype="8"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par>
                                <p:cTn id="29" presetID="12" presetClass="entr" presetSubtype="8"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ppt_x</p:attrName>
                                        </p:attrNameLst>
                                      </p:cBhvr>
                                      <p:tavLst>
                                        <p:tav tm="0">
                                          <p:val>
                                            <p:strVal val="#ppt_x-#ppt_w*1.125000"/>
                                          </p:val>
                                        </p:tav>
                                        <p:tav tm="100000">
                                          <p:val>
                                            <p:strVal val="#ppt_x"/>
                                          </p:val>
                                        </p:tav>
                                      </p:tavLst>
                                    </p:anim>
                                    <p:animEffect transition="in" filter="wipe(right)">
                                      <p:cBhvr>
                                        <p:cTn id="36" dur="500"/>
                                        <p:tgtEl>
                                          <p:spTgt spid="14"/>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ppt_x</p:attrName>
                                        </p:attrNameLst>
                                      </p:cBhvr>
                                      <p:tavLst>
                                        <p:tav tm="0">
                                          <p:val>
                                            <p:strVal val="#ppt_x-#ppt_w*1.125000"/>
                                          </p:val>
                                        </p:tav>
                                        <p:tav tm="100000">
                                          <p:val>
                                            <p:strVal val="#ppt_x"/>
                                          </p:val>
                                        </p:tav>
                                      </p:tavLst>
                                    </p:anim>
                                    <p:animEffect transition="in" filter="wipe(right)">
                                      <p:cBhvr>
                                        <p:cTn id="40" dur="500"/>
                                        <p:tgtEl>
                                          <p:spTgt spid="15"/>
                                        </p:tgtEl>
                                      </p:cBhvr>
                                    </p:animEffect>
                                  </p:childTnLst>
                                </p:cTn>
                              </p:par>
                              <p:par>
                                <p:cTn id="41" presetID="12" presetClass="entr" presetSubtype="8" fill="hold" grpId="0" nodeType="withEffect">
                                  <p:stCondLst>
                                    <p:cond delay="15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15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par>
                                <p:cTn id="49" presetID="12" presetClass="entr" presetSubtype="8" fill="hold" grpId="0" nodeType="withEffect">
                                  <p:stCondLst>
                                    <p:cond delay="1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p:tgtEl>
                                          <p:spTgt spid="18"/>
                                        </p:tgtEl>
                                        <p:attrNameLst>
                                          <p:attrName>ppt_x</p:attrName>
                                        </p:attrNameLst>
                                      </p:cBhvr>
                                      <p:tavLst>
                                        <p:tav tm="0">
                                          <p:val>
                                            <p:strVal val="#ppt_x-#ppt_w*1.125000"/>
                                          </p:val>
                                        </p:tav>
                                        <p:tav tm="100000">
                                          <p:val>
                                            <p:strVal val="#ppt_x"/>
                                          </p:val>
                                        </p:tav>
                                      </p:tavLst>
                                    </p:anim>
                                    <p:animEffect transition="in" filter="wipe(right)">
                                      <p:cBhvr>
                                        <p:cTn id="52" dur="500"/>
                                        <p:tgtEl>
                                          <p:spTgt spid="18"/>
                                        </p:tgtEl>
                                      </p:cBhvr>
                                    </p:animEffect>
                                  </p:childTnLst>
                                </p:cTn>
                              </p:par>
                              <p:par>
                                <p:cTn id="53" presetID="12" presetClass="entr" presetSubtype="2" fill="hold" grpId="0" nodeType="withEffect">
                                  <p:stCondLst>
                                    <p:cond delay="2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p:tgtEl>
                                          <p:spTgt spid="10"/>
                                        </p:tgtEl>
                                        <p:attrNameLst>
                                          <p:attrName>ppt_x</p:attrName>
                                        </p:attrNameLst>
                                      </p:cBhvr>
                                      <p:tavLst>
                                        <p:tav tm="0">
                                          <p:val>
                                            <p:strVal val="#ppt_x+#ppt_w*1.125000"/>
                                          </p:val>
                                        </p:tav>
                                        <p:tav tm="100000">
                                          <p:val>
                                            <p:strVal val="#ppt_x"/>
                                          </p:val>
                                        </p:tav>
                                      </p:tavLst>
                                    </p:anim>
                                    <p:animEffect transition="in" filter="wipe(left)">
                                      <p:cBhvr>
                                        <p:cTn id="56" dur="500"/>
                                        <p:tgtEl>
                                          <p:spTgt spid="10"/>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ppt_x</p:attrName>
                                        </p:attrNameLst>
                                      </p:cBhvr>
                                      <p:tavLst>
                                        <p:tav tm="0">
                                          <p:val>
                                            <p:strVal val="#ppt_x+#ppt_w*1.125000"/>
                                          </p:val>
                                        </p:tav>
                                        <p:tav tm="100000">
                                          <p:val>
                                            <p:strVal val="#ppt_x"/>
                                          </p:val>
                                        </p:tav>
                                      </p:tavLst>
                                    </p:anim>
                                    <p:animEffect transition="in" filter="wipe(left)">
                                      <p:cBhvr>
                                        <p:cTn id="60" dur="500"/>
                                        <p:tgtEl>
                                          <p:spTgt spid="11"/>
                                        </p:tgtEl>
                                      </p:cBhvr>
                                    </p:animEffect>
                                  </p:childTnLst>
                                </p:cTn>
                              </p:par>
                              <p:par>
                                <p:cTn id="61" presetID="12" presetClass="entr" presetSubtype="2" fill="hold" grpId="0" nodeType="withEffect">
                                  <p:stCondLst>
                                    <p:cond delay="200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left)">
                                      <p:cBhvr>
                                        <p:cTn id="64" dur="500"/>
                                        <p:tgtEl>
                                          <p:spTgt spid="12"/>
                                        </p:tgtEl>
                                      </p:cBhvr>
                                    </p:animEffect>
                                  </p:childTnLst>
                                </p:cTn>
                              </p:par>
                              <p:par>
                                <p:cTn id="65" presetID="12" presetClass="entr" presetSubtype="2" fill="hold" grpId="0" nodeType="withEffect">
                                  <p:stCondLst>
                                    <p:cond delay="200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p:tgtEl>
                                          <p:spTgt spid="21"/>
                                        </p:tgtEl>
                                        <p:attrNameLst>
                                          <p:attrName>ppt_x</p:attrName>
                                        </p:attrNameLst>
                                      </p:cBhvr>
                                      <p:tavLst>
                                        <p:tav tm="0">
                                          <p:val>
                                            <p:strVal val="#ppt_x+#ppt_w*1.125000"/>
                                          </p:val>
                                        </p:tav>
                                        <p:tav tm="100000">
                                          <p:val>
                                            <p:strVal val="#ppt_x"/>
                                          </p:val>
                                        </p:tav>
                                      </p:tavLst>
                                    </p:anim>
                                    <p:animEffect transition="in" filter="wipe(left)">
                                      <p:cBhvr>
                                        <p:cTn id="68" dur="500"/>
                                        <p:tgtEl>
                                          <p:spTgt spid="21"/>
                                        </p:tgtEl>
                                      </p:cBhvr>
                                    </p:animEffect>
                                  </p:childTnLst>
                                </p:cTn>
                              </p:par>
                              <p:par>
                                <p:cTn id="69" presetID="12" presetClass="entr" presetSubtype="2" fill="hold" grpId="0" nodeType="withEffect">
                                  <p:stCondLst>
                                    <p:cond delay="200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p:tgtEl>
                                          <p:spTgt spid="22"/>
                                        </p:tgtEl>
                                        <p:attrNameLst>
                                          <p:attrName>ppt_x</p:attrName>
                                        </p:attrNameLst>
                                      </p:cBhvr>
                                      <p:tavLst>
                                        <p:tav tm="0">
                                          <p:val>
                                            <p:strVal val="#ppt_x+#ppt_w*1.125000"/>
                                          </p:val>
                                        </p:tav>
                                        <p:tav tm="100000">
                                          <p:val>
                                            <p:strVal val="#ppt_x"/>
                                          </p:val>
                                        </p:tav>
                                      </p:tavLst>
                                    </p:anim>
                                    <p:animEffect transition="in" filter="wipe(left)">
                                      <p:cBhvr>
                                        <p:cTn id="72" dur="500"/>
                                        <p:tgtEl>
                                          <p:spTgt spid="22"/>
                                        </p:tgtEl>
                                      </p:cBhvr>
                                    </p:animEffect>
                                  </p:childTnLst>
                                </p:cTn>
                              </p:par>
                              <p:par>
                                <p:cTn id="73" presetID="12" presetClass="entr" presetSubtype="2" fill="hold" grpId="0" nodeType="withEffect">
                                  <p:stCondLst>
                                    <p:cond delay="200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p:tgtEl>
                                          <p:spTgt spid="23"/>
                                        </p:tgtEl>
                                        <p:attrNameLst>
                                          <p:attrName>ppt_x</p:attrName>
                                        </p:attrNameLst>
                                      </p:cBhvr>
                                      <p:tavLst>
                                        <p:tav tm="0">
                                          <p:val>
                                            <p:strVal val="#ppt_x+#ppt_w*1.125000"/>
                                          </p:val>
                                        </p:tav>
                                        <p:tav tm="100000">
                                          <p:val>
                                            <p:strVal val="#ppt_x"/>
                                          </p:val>
                                        </p:tav>
                                      </p:tavLst>
                                    </p:anim>
                                    <p:animEffect transition="in" filter="wipe(left)">
                                      <p:cBhvr>
                                        <p:cTn id="76" dur="500"/>
                                        <p:tgtEl>
                                          <p:spTgt spid="23"/>
                                        </p:tgtEl>
                                      </p:cBhvr>
                                    </p:animEffect>
                                  </p:childTnLst>
                                </p:cTn>
                              </p:par>
                              <p:par>
                                <p:cTn id="77" presetID="12" presetClass="entr" presetSubtype="2" fill="hold" grpId="0" nodeType="withEffect">
                                  <p:stCondLst>
                                    <p:cond delay="200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p:tgtEl>
                                          <p:spTgt spid="24"/>
                                        </p:tgtEl>
                                        <p:attrNameLst>
                                          <p:attrName>ppt_x</p:attrName>
                                        </p:attrNameLst>
                                      </p:cBhvr>
                                      <p:tavLst>
                                        <p:tav tm="0">
                                          <p:val>
                                            <p:strVal val="#ppt_x+#ppt_w*1.125000"/>
                                          </p:val>
                                        </p:tav>
                                        <p:tav tm="100000">
                                          <p:val>
                                            <p:strVal val="#ppt_x"/>
                                          </p:val>
                                        </p:tav>
                                      </p:tavLst>
                                    </p:anim>
                                    <p:animEffect transition="in" filter="wipe(left)">
                                      <p:cBhvr>
                                        <p:cTn id="80" dur="500"/>
                                        <p:tgtEl>
                                          <p:spTgt spid="24"/>
                                        </p:tgtEl>
                                      </p:cBhvr>
                                    </p:animEffect>
                                  </p:childTnLst>
                                </p:cTn>
                              </p:par>
                              <p:par>
                                <p:cTn id="81" presetID="12" presetClass="entr" presetSubtype="2"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p:tgtEl>
                                          <p:spTgt spid="25"/>
                                        </p:tgtEl>
                                        <p:attrNameLst>
                                          <p:attrName>ppt_x</p:attrName>
                                        </p:attrNameLst>
                                      </p:cBhvr>
                                      <p:tavLst>
                                        <p:tav tm="0">
                                          <p:val>
                                            <p:strVal val="#ppt_x+#ppt_w*1.125000"/>
                                          </p:val>
                                        </p:tav>
                                        <p:tav tm="100000">
                                          <p:val>
                                            <p:strVal val="#ppt_x"/>
                                          </p:val>
                                        </p:tav>
                                      </p:tavLst>
                                    </p:anim>
                                    <p:animEffect transition="in" filter="wipe(left)">
                                      <p:cBhvr>
                                        <p:cTn id="84" dur="500"/>
                                        <p:tgtEl>
                                          <p:spTgt spid="25"/>
                                        </p:tgtEl>
                                      </p:cBhvr>
                                    </p:animEffect>
                                  </p:childTnLst>
                                </p:cTn>
                              </p:par>
                              <p:par>
                                <p:cTn id="85" presetID="12" presetClass="entr" presetSubtype="2" fill="hold" grpId="0" nodeType="withEffect">
                                  <p:stCondLst>
                                    <p:cond delay="200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par>
                                <p:cTn id="89" presetID="12" presetClass="entr" presetSubtype="8" fill="hold" grpId="0" nodeType="withEffect">
                                  <p:stCondLst>
                                    <p:cond delay="150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p:tgtEl>
                                          <p:spTgt spid="32"/>
                                        </p:tgtEl>
                                        <p:attrNameLst>
                                          <p:attrName>ppt_x</p:attrName>
                                        </p:attrNameLst>
                                      </p:cBhvr>
                                      <p:tavLst>
                                        <p:tav tm="0">
                                          <p:val>
                                            <p:strVal val="#ppt_x-#ppt_w*1.125000"/>
                                          </p:val>
                                        </p:tav>
                                        <p:tav tm="100000">
                                          <p:val>
                                            <p:strVal val="#ppt_x"/>
                                          </p:val>
                                        </p:tav>
                                      </p:tavLst>
                                    </p:anim>
                                    <p:animEffect transition="in" filter="wipe(right)">
                                      <p:cBhvr>
                                        <p:cTn id="92" dur="500"/>
                                        <p:tgtEl>
                                          <p:spTgt spid="32"/>
                                        </p:tgtEl>
                                      </p:cBhvr>
                                    </p:animEffect>
                                  </p:childTnLst>
                                </p:cTn>
                              </p:par>
                              <p:par>
                                <p:cTn id="93" presetID="12" presetClass="entr" presetSubtype="8" fill="hold" grpId="0" nodeType="withEffect">
                                  <p:stCondLst>
                                    <p:cond delay="150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p:tgtEl>
                                          <p:spTgt spid="34"/>
                                        </p:tgtEl>
                                        <p:attrNameLst>
                                          <p:attrName>ppt_x</p:attrName>
                                        </p:attrNameLst>
                                      </p:cBhvr>
                                      <p:tavLst>
                                        <p:tav tm="0">
                                          <p:val>
                                            <p:strVal val="#ppt_x-#ppt_w*1.125000"/>
                                          </p:val>
                                        </p:tav>
                                        <p:tav tm="100000">
                                          <p:val>
                                            <p:strVal val="#ppt_x"/>
                                          </p:val>
                                        </p:tav>
                                      </p:tavLst>
                                    </p:anim>
                                    <p:animEffect transition="in" filter="wipe(right)">
                                      <p:cBhvr>
                                        <p:cTn id="96" dur="500"/>
                                        <p:tgtEl>
                                          <p:spTgt spid="34"/>
                                        </p:tgtEl>
                                      </p:cBhvr>
                                    </p:animEffect>
                                  </p:childTnLst>
                                </p:cTn>
                              </p:par>
                              <p:par>
                                <p:cTn id="97" presetID="12" presetClass="entr" presetSubtype="8" fill="hold" grpId="0" nodeType="withEffect">
                                  <p:stCondLst>
                                    <p:cond delay="150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p:tgtEl>
                                          <p:spTgt spid="35"/>
                                        </p:tgtEl>
                                        <p:attrNameLst>
                                          <p:attrName>ppt_x</p:attrName>
                                        </p:attrNameLst>
                                      </p:cBhvr>
                                      <p:tavLst>
                                        <p:tav tm="0">
                                          <p:val>
                                            <p:strVal val="#ppt_x-#ppt_w*1.125000"/>
                                          </p:val>
                                        </p:tav>
                                        <p:tav tm="100000">
                                          <p:val>
                                            <p:strVal val="#ppt_x"/>
                                          </p:val>
                                        </p:tav>
                                      </p:tavLst>
                                    </p:anim>
                                    <p:animEffect transition="in" filter="wipe(right)">
                                      <p:cBhvr>
                                        <p:cTn id="100" dur="500"/>
                                        <p:tgtEl>
                                          <p:spTgt spid="35"/>
                                        </p:tgtEl>
                                      </p:cBhvr>
                                    </p:animEffect>
                                  </p:childTnLst>
                                </p:cTn>
                              </p:par>
                              <p:par>
                                <p:cTn id="101" presetID="12" presetClass="entr" presetSubtype="2" fill="hold" grpId="0" nodeType="withEffect">
                                  <p:stCondLst>
                                    <p:cond delay="200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500"/>
                                        <p:tgtEl>
                                          <p:spTgt spid="33"/>
                                        </p:tgtEl>
                                        <p:attrNameLst>
                                          <p:attrName>ppt_x</p:attrName>
                                        </p:attrNameLst>
                                      </p:cBhvr>
                                      <p:tavLst>
                                        <p:tav tm="0">
                                          <p:val>
                                            <p:strVal val="#ppt_x+#ppt_w*1.125000"/>
                                          </p:val>
                                        </p:tav>
                                        <p:tav tm="100000">
                                          <p:val>
                                            <p:strVal val="#ppt_x"/>
                                          </p:val>
                                        </p:tav>
                                      </p:tavLst>
                                    </p:anim>
                                    <p:animEffect transition="in" filter="wipe(left)">
                                      <p:cBhvr>
                                        <p:cTn id="104" dur="500"/>
                                        <p:tgtEl>
                                          <p:spTgt spid="33"/>
                                        </p:tgtEl>
                                      </p:cBhvr>
                                    </p:animEffect>
                                  </p:childTnLst>
                                </p:cTn>
                              </p:par>
                              <p:par>
                                <p:cTn id="105" presetID="12" presetClass="entr" presetSubtype="2" fill="hold" grpId="0" nodeType="withEffect">
                                  <p:stCondLst>
                                    <p:cond delay="200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p:tgtEl>
                                          <p:spTgt spid="36"/>
                                        </p:tgtEl>
                                        <p:attrNameLst>
                                          <p:attrName>ppt_x</p:attrName>
                                        </p:attrNameLst>
                                      </p:cBhvr>
                                      <p:tavLst>
                                        <p:tav tm="0">
                                          <p:val>
                                            <p:strVal val="#ppt_x+#ppt_w*1.125000"/>
                                          </p:val>
                                        </p:tav>
                                        <p:tav tm="100000">
                                          <p:val>
                                            <p:strVal val="#ppt_x"/>
                                          </p:val>
                                        </p:tav>
                                      </p:tavLst>
                                    </p:anim>
                                    <p:animEffect transition="in" filter="wipe(left)">
                                      <p:cBhvr>
                                        <p:cTn id="108" dur="500"/>
                                        <p:tgtEl>
                                          <p:spTgt spid="36"/>
                                        </p:tgtEl>
                                      </p:cBhvr>
                                    </p:animEffect>
                                  </p:childTnLst>
                                </p:cTn>
                              </p:par>
                              <p:par>
                                <p:cTn id="109" presetID="12" presetClass="entr" presetSubtype="2" fill="hold" grpId="0" nodeType="withEffect">
                                  <p:stCondLst>
                                    <p:cond delay="200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p:tgtEl>
                                          <p:spTgt spid="37"/>
                                        </p:tgtEl>
                                        <p:attrNameLst>
                                          <p:attrName>ppt_x</p:attrName>
                                        </p:attrNameLst>
                                      </p:cBhvr>
                                      <p:tavLst>
                                        <p:tav tm="0">
                                          <p:val>
                                            <p:strVal val="#ppt_x+#ppt_w*1.125000"/>
                                          </p:val>
                                        </p:tav>
                                        <p:tav tm="100000">
                                          <p:val>
                                            <p:strVal val="#ppt_x"/>
                                          </p:val>
                                        </p:tav>
                                      </p:tavLst>
                                    </p:anim>
                                    <p:animEffect transition="in" filter="wipe(left)">
                                      <p:cBhvr>
                                        <p:cTn id="1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1" grpId="0"/>
      <p:bldP spid="22" grpId="0"/>
      <p:bldP spid="23" grpId="0"/>
      <p:bldP spid="24" grpId="0"/>
      <p:bldP spid="25" grpId="0"/>
      <p:bldP spid="26" grpId="0"/>
      <p:bldP spid="29" grpId="0"/>
      <p:bldP spid="30" grpId="0" animBg="1"/>
      <p:bldP spid="32" grpId="0" animBg="1"/>
      <p:bldP spid="33" grpId="0" animBg="1"/>
      <p:bldP spid="34" grpId="0"/>
      <p:bldP spid="3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85523" y="188640"/>
            <a:ext cx="1620957"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DB/</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数据库</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5" name="矩形 4"/>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263352" y="955259"/>
            <a:ext cx="11377264" cy="5778224"/>
          </a:xfrm>
          <a:prstGeom prst="rect">
            <a:avLst/>
          </a:prstGeom>
        </p:spPr>
      </p:pic>
    </p:spTree>
    <p:extLst>
      <p:ext uri="{BB962C8B-B14F-4D97-AF65-F5344CB8AC3E}">
        <p14:creationId xmlns:p14="http://schemas.microsoft.com/office/powerpoint/2010/main" val="235952783"/>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71864" y="188640"/>
            <a:ext cx="2977181"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Use-Case/</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用例图</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5" name="矩形 4"/>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a:blip r:embed="rId2"/>
          <a:stretch>
            <a:fillRect/>
          </a:stretch>
        </p:blipFill>
        <p:spPr>
          <a:xfrm>
            <a:off x="2575257" y="1124744"/>
            <a:ext cx="7041490" cy="5022015"/>
          </a:xfrm>
          <a:prstGeom prst="rect">
            <a:avLst/>
          </a:prstGeom>
        </p:spPr>
      </p:pic>
    </p:spTree>
    <p:extLst>
      <p:ext uri="{BB962C8B-B14F-4D97-AF65-F5344CB8AC3E}">
        <p14:creationId xmlns:p14="http://schemas.microsoft.com/office/powerpoint/2010/main" val="3038192001"/>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71864" y="188640"/>
            <a:ext cx="2977181"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Flow-Chart/</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流程图</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5" name="矩形 4"/>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997780" y="1052736"/>
            <a:ext cx="10196444" cy="5006774"/>
          </a:xfrm>
          <a:prstGeom prst="rect">
            <a:avLst/>
          </a:prstGeom>
        </p:spPr>
      </p:pic>
    </p:spTree>
    <p:extLst>
      <p:ext uri="{BB962C8B-B14F-4D97-AF65-F5344CB8AC3E}">
        <p14:creationId xmlns:p14="http://schemas.microsoft.com/office/powerpoint/2010/main" val="1653428746"/>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71864" y="188640"/>
            <a:ext cx="2977181"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Flow-Chart/</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流程图</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5" name="矩形 4"/>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a:blip r:embed="rId2"/>
          <a:stretch>
            <a:fillRect/>
          </a:stretch>
        </p:blipFill>
        <p:spPr>
          <a:xfrm>
            <a:off x="1108280" y="1340768"/>
            <a:ext cx="9975444" cy="4808637"/>
          </a:xfrm>
          <a:prstGeom prst="rect">
            <a:avLst/>
          </a:prstGeom>
        </p:spPr>
      </p:pic>
    </p:spTree>
    <p:extLst>
      <p:ext uri="{BB962C8B-B14F-4D97-AF65-F5344CB8AC3E}">
        <p14:creationId xmlns:p14="http://schemas.microsoft.com/office/powerpoint/2010/main" val="187325481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167470" y="620688"/>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5</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26" name="文本框 25"/>
          <p:cNvSpPr txBox="1"/>
          <p:nvPr/>
        </p:nvSpPr>
        <p:spPr>
          <a:xfrm>
            <a:off x="5643634" y="2709895"/>
            <a:ext cx="699230" cy="830997"/>
          </a:xfrm>
          <a:prstGeom prst="rect">
            <a:avLst/>
          </a:prstGeom>
          <a:noFill/>
        </p:spPr>
        <p:txBody>
          <a:bodyPr wrap="none" rtlCol="0">
            <a:spAutoFit/>
          </a:bodyPr>
          <a:lstStyle/>
          <a:p>
            <a:r>
              <a:rPr lang="en-US" altLang="zh-CN" sz="4800" dirty="0" err="1" smtClean="0">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9" y="3326054"/>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492985" y="2137031"/>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781018" y="2194230"/>
            <a:ext cx="4076757" cy="1015663"/>
          </a:xfrm>
          <a:prstGeom prst="rect">
            <a:avLst/>
          </a:prstGeom>
          <a:noFill/>
        </p:spPr>
        <p:txBody>
          <a:bodyPr wrap="none" rtlCol="0">
            <a:spAutoFit/>
          </a:bodyPr>
          <a:lstStyle/>
          <a:p>
            <a:r>
              <a:rPr lang="en-US" altLang="zh-CN" sz="60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Screenshot</a:t>
            </a:r>
            <a:endParaRPr lang="en-US" altLang="zh-CN" sz="60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24903732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ppt_x</p:attrName>
                                        </p:attrNameLst>
                                      </p:cBhvr>
                                      <p:tavLst>
                                        <p:tav tm="0">
                                          <p:val>
                                            <p:strVal val="#ppt_x+#ppt_w/2"/>
                                          </p:val>
                                        </p:tav>
                                        <p:tav tm="100000">
                                          <p:val>
                                            <p:strVal val="#ppt_x"/>
                                          </p:val>
                                        </p:tav>
                                      </p:tavLst>
                                    </p:anim>
                                    <p:anim calcmode="lin" valueType="num">
                                      <p:cBhvr>
                                        <p:cTn id="23" dur="500" fill="hold"/>
                                        <p:tgtEl>
                                          <p:spTgt spid="32"/>
                                        </p:tgtEl>
                                        <p:attrNameLst>
                                          <p:attrName>ppt_y</p:attrName>
                                        </p:attrNameLst>
                                      </p:cBhvr>
                                      <p:tavLst>
                                        <p:tav tm="0">
                                          <p:val>
                                            <p:strVal val="#ppt_y"/>
                                          </p:val>
                                        </p:tav>
                                        <p:tav tm="100000">
                                          <p:val>
                                            <p:strVal val="#ppt_y"/>
                                          </p:val>
                                        </p:tav>
                                      </p:tavLst>
                                    </p:anim>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27" grpId="0" animBg="1"/>
      <p:bldP spid="32"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197487" y="1376531"/>
            <a:ext cx="11926334" cy="5481469"/>
          </a:xfrm>
          <a:prstGeom prst="rect">
            <a:avLst/>
          </a:prstGeom>
        </p:spPr>
      </p:pic>
      <p:sp>
        <p:nvSpPr>
          <p:cNvPr id="9" name="文本框 8"/>
          <p:cNvSpPr txBox="1"/>
          <p:nvPr/>
        </p:nvSpPr>
        <p:spPr>
          <a:xfrm>
            <a:off x="5336877" y="183742"/>
            <a:ext cx="2592288"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Index/</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首页</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0" name="矩形 9"/>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3461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89248" y="1376531"/>
            <a:ext cx="10661565" cy="4564284"/>
          </a:xfrm>
          <a:prstGeom prst="rect">
            <a:avLst/>
          </a:prstGeom>
        </p:spPr>
      </p:pic>
      <p:sp>
        <p:nvSpPr>
          <p:cNvPr id="10" name="文本框 9"/>
          <p:cNvSpPr txBox="1"/>
          <p:nvPr/>
        </p:nvSpPr>
        <p:spPr>
          <a:xfrm>
            <a:off x="5336877" y="183742"/>
            <a:ext cx="2592288"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Index/</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首页</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1" name="矩形 10"/>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65963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cxnSpLocks/>
          </p:cNvCxnSpPr>
          <p:nvPr/>
        </p:nvCxnSpPr>
        <p:spPr>
          <a:xfrm flipH="1">
            <a:off x="5303912" y="1268760"/>
            <a:ext cx="1368152" cy="5112568"/>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8193" y="345429"/>
            <a:ext cx="399340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CONTENT</a:t>
            </a:r>
            <a:r>
              <a:rPr lang="en-US" altLang="zh-CN" sz="5400" dirty="0">
                <a:solidFill>
                  <a:srgbClr val="F17F42"/>
                </a:solidFill>
                <a:latin typeface="Arial" panose="020B0604020202020204" pitchFamily="34" charset="0"/>
                <a:ea typeface="微软雅黑" panose="020B0503020204020204" pitchFamily="34" charset="-122"/>
                <a:cs typeface="Arial" panose="020B0604020202020204" pitchFamily="34" charset="0"/>
              </a:rPr>
              <a:t>S</a:t>
            </a:r>
            <a:endParaRPr lang="zh-CN" altLang="en-US" sz="5400" dirty="0">
              <a:solidFill>
                <a:srgbClr val="F17F42"/>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2351584" y="1268760"/>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61654" y="1205369"/>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01</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13" name="椭圆 12"/>
          <p:cNvSpPr/>
          <p:nvPr/>
        </p:nvSpPr>
        <p:spPr>
          <a:xfrm>
            <a:off x="6458803" y="1419164"/>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03912" y="6381328"/>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230916" y="2203691"/>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04875" y="4779720"/>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356619" y="5603384"/>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725750" y="1433880"/>
            <a:ext cx="2203745" cy="400110"/>
          </a:xfrm>
          <a:prstGeom prst="rect">
            <a:avLst/>
          </a:prstGeom>
          <a:noFill/>
        </p:spPr>
        <p:txBody>
          <a:bodyPr wrap="none" rtlCol="0">
            <a:spAutoFit/>
          </a:bodyPr>
          <a:lstStyle/>
          <a:p>
            <a:r>
              <a:rPr lang="en-US" altLang="zh-CN" sz="2000" dirty="0" smtClean="0">
                <a:solidFill>
                  <a:srgbClr val="131313"/>
                </a:solidFill>
                <a:latin typeface="微软雅黑 Light" panose="020B0502040204020203" pitchFamily="34" charset="-122"/>
                <a:ea typeface="微软雅黑 Light" panose="020B0502040204020203" pitchFamily="34" charset="-122"/>
              </a:rPr>
              <a:t>Introduction/</a:t>
            </a:r>
            <a:r>
              <a:rPr lang="zh-CN" altLang="en-US" sz="2000" dirty="0" smtClean="0">
                <a:solidFill>
                  <a:srgbClr val="131313"/>
                </a:solidFill>
                <a:latin typeface="微软雅黑 Light" panose="020B0502040204020203" pitchFamily="34" charset="-122"/>
                <a:ea typeface="微软雅黑 Light" panose="020B0502040204020203" pitchFamily="34" charset="-122"/>
              </a:rPr>
              <a:t>简介</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5030837" y="1807800"/>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02</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5" name="文本框 24"/>
          <p:cNvSpPr txBox="1"/>
          <p:nvPr/>
        </p:nvSpPr>
        <p:spPr>
          <a:xfrm>
            <a:off x="2531625" y="2023244"/>
            <a:ext cx="2084673" cy="707886"/>
          </a:xfrm>
          <a:prstGeom prst="rect">
            <a:avLst/>
          </a:prstGeom>
          <a:noFill/>
        </p:spPr>
        <p:txBody>
          <a:bodyPr wrap="none" rtlCol="0">
            <a:spAutoFit/>
          </a:bodyPr>
          <a:lstStyle/>
          <a:p>
            <a:pPr algn="ctr"/>
            <a:r>
              <a:rPr lang="en-US" altLang="zh-CN" sz="2000" dirty="0" smtClean="0">
                <a:solidFill>
                  <a:srgbClr val="131313"/>
                </a:solidFill>
                <a:latin typeface="微软雅黑 Light" panose="020B0502040204020203" pitchFamily="34" charset="-122"/>
                <a:ea typeface="微软雅黑 Light" panose="020B0502040204020203" pitchFamily="34" charset="-122"/>
              </a:rPr>
              <a:t>Group Members</a:t>
            </a:r>
          </a:p>
          <a:p>
            <a:pPr algn="ctr"/>
            <a:r>
              <a:rPr lang="en-US" altLang="zh-CN" sz="2000" dirty="0" smtClean="0">
                <a:solidFill>
                  <a:srgbClr val="131313"/>
                </a:solidFill>
                <a:latin typeface="微软雅黑 Light" panose="020B0502040204020203" pitchFamily="34" charset="-122"/>
                <a:ea typeface="微软雅黑 Light" panose="020B0502040204020203" pitchFamily="34" charset="-122"/>
              </a:rPr>
              <a:t>/</a:t>
            </a:r>
            <a:r>
              <a:rPr lang="zh-CN" altLang="en-US" sz="2000" dirty="0" smtClean="0">
                <a:solidFill>
                  <a:srgbClr val="131313"/>
                </a:solidFill>
                <a:latin typeface="微软雅黑 Light" panose="020B0502040204020203" pitchFamily="34" charset="-122"/>
                <a:ea typeface="微软雅黑 Light" panose="020B0502040204020203" pitchFamily="34" charset="-122"/>
              </a:rPr>
              <a:t>团队成员</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6166614" y="4441990"/>
            <a:ext cx="1080120" cy="923330"/>
          </a:xfrm>
          <a:prstGeom prst="rect">
            <a:avLst/>
          </a:prstGeom>
          <a:noFill/>
        </p:spPr>
        <p:txBody>
          <a:bodyPr wrap="square" rtlCol="0">
            <a:spAutoFit/>
          </a:bodyPr>
          <a:lstStyle/>
          <a:p>
            <a:r>
              <a:rPr lang="en-US" altLang="zh-CN" sz="5400" dirty="0" smtClean="0">
                <a:solidFill>
                  <a:srgbClr val="F17F42"/>
                </a:solidFill>
                <a:latin typeface="Arial" panose="020B0604020202020204" pitchFamily="34" charset="0"/>
                <a:cs typeface="Arial" panose="020B0604020202020204" pitchFamily="34" charset="0"/>
              </a:rPr>
              <a:t>05</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8" name="文本框 27"/>
          <p:cNvSpPr txBox="1"/>
          <p:nvPr/>
        </p:nvSpPr>
        <p:spPr>
          <a:xfrm>
            <a:off x="4223792" y="5171644"/>
            <a:ext cx="1080120" cy="923330"/>
          </a:xfrm>
          <a:prstGeom prst="rect">
            <a:avLst/>
          </a:prstGeom>
          <a:noFill/>
        </p:spPr>
        <p:txBody>
          <a:bodyPr wrap="square" rtlCol="0">
            <a:spAutoFit/>
          </a:bodyPr>
          <a:lstStyle/>
          <a:p>
            <a:r>
              <a:rPr lang="en-US" altLang="zh-CN" sz="5400" dirty="0" smtClean="0">
                <a:solidFill>
                  <a:srgbClr val="F17F42"/>
                </a:solidFill>
                <a:latin typeface="Arial" panose="020B0604020202020204" pitchFamily="34" charset="0"/>
                <a:cs typeface="Arial" panose="020B0604020202020204" pitchFamily="34" charset="0"/>
              </a:rPr>
              <a:t>06</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9" name="文本框 28"/>
          <p:cNvSpPr txBox="1"/>
          <p:nvPr/>
        </p:nvSpPr>
        <p:spPr>
          <a:xfrm>
            <a:off x="7246734" y="4605063"/>
            <a:ext cx="2580450" cy="400110"/>
          </a:xfrm>
          <a:prstGeom prst="rect">
            <a:avLst/>
          </a:prstGeom>
          <a:noFill/>
        </p:spPr>
        <p:txBody>
          <a:bodyPr wrap="none" rtlCol="0">
            <a:spAutoFit/>
          </a:bodyPr>
          <a:lstStyle/>
          <a:p>
            <a:r>
              <a:rPr lang="en-US" altLang="zh-CN" sz="2000" dirty="0" smtClean="0">
                <a:solidFill>
                  <a:srgbClr val="131313"/>
                </a:solidFill>
                <a:latin typeface="微软雅黑 Light" panose="020B0502040204020203" pitchFamily="34" charset="-122"/>
                <a:ea typeface="微软雅黑 Light" panose="020B0502040204020203" pitchFamily="34" charset="-122"/>
              </a:rPr>
              <a:t>Screenshot/</a:t>
            </a:r>
            <a:r>
              <a:rPr lang="zh-CN" altLang="en-US" sz="2000" dirty="0">
                <a:solidFill>
                  <a:srgbClr val="131313"/>
                </a:solidFill>
                <a:latin typeface="微软雅黑 Light" panose="020B0502040204020203" pitchFamily="34" charset="-122"/>
                <a:ea typeface="微软雅黑 Light" panose="020B0502040204020203" pitchFamily="34" charset="-122"/>
              </a:rPr>
              <a:t>项目</a:t>
            </a:r>
            <a:r>
              <a:rPr lang="zh-CN" altLang="en-US" sz="2000" dirty="0" smtClean="0">
                <a:solidFill>
                  <a:srgbClr val="131313"/>
                </a:solidFill>
                <a:latin typeface="微软雅黑 Light" panose="020B0502040204020203" pitchFamily="34" charset="-122"/>
                <a:ea typeface="微软雅黑 Light" panose="020B0502040204020203" pitchFamily="34" charset="-122"/>
              </a:rPr>
              <a:t>展示</a:t>
            </a:r>
            <a:endParaRPr lang="en-US" altLang="zh-CN" sz="2000" dirty="0" smtClean="0">
              <a:solidFill>
                <a:srgbClr val="131313"/>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1580632" y="5365320"/>
            <a:ext cx="2743956" cy="707886"/>
          </a:xfrm>
          <a:prstGeom prst="rect">
            <a:avLst/>
          </a:prstGeom>
          <a:noFill/>
        </p:spPr>
        <p:txBody>
          <a:bodyPr wrap="none" rtlCol="0">
            <a:spAutoFit/>
          </a:bodyPr>
          <a:lstStyle/>
          <a:p>
            <a:pPr algn="ctr"/>
            <a:r>
              <a:rPr lang="en-US" altLang="zh-CN" sz="2000" dirty="0" smtClean="0">
                <a:solidFill>
                  <a:srgbClr val="131313"/>
                </a:solidFill>
                <a:latin typeface="微软雅黑 Light" panose="020B0502040204020203" pitchFamily="34" charset="-122"/>
                <a:ea typeface="微软雅黑 Light" panose="020B0502040204020203" pitchFamily="34" charset="-122"/>
              </a:rPr>
              <a:t>Limitations and Future</a:t>
            </a:r>
          </a:p>
          <a:p>
            <a:pPr algn="ctr"/>
            <a:r>
              <a:rPr lang="en-US" altLang="zh-CN" sz="2000" dirty="0">
                <a:solidFill>
                  <a:srgbClr val="131313"/>
                </a:solidFill>
                <a:latin typeface="微软雅黑 Light" panose="020B0502040204020203" pitchFamily="34" charset="-122"/>
                <a:ea typeface="微软雅黑 Light" panose="020B0502040204020203" pitchFamily="34" charset="-122"/>
              </a:rPr>
              <a:t>/</a:t>
            </a:r>
            <a:r>
              <a:rPr lang="zh-CN" altLang="en-US" sz="2000" dirty="0" smtClean="0">
                <a:solidFill>
                  <a:srgbClr val="131313"/>
                </a:solidFill>
                <a:latin typeface="微软雅黑 Light" panose="020B0502040204020203" pitchFamily="34" charset="-122"/>
                <a:ea typeface="微软雅黑 Light" panose="020B0502040204020203" pitchFamily="34" charset="-122"/>
              </a:rPr>
              <a:t>不足和展望</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33" name="椭圆 32"/>
          <p:cNvSpPr/>
          <p:nvPr/>
        </p:nvSpPr>
        <p:spPr>
          <a:xfrm>
            <a:off x="2266225" y="1197202"/>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585822" y="6319364"/>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083891" y="3000252"/>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645630" y="2662522"/>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03</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37" name="文本框 36"/>
          <p:cNvSpPr txBox="1"/>
          <p:nvPr/>
        </p:nvSpPr>
        <p:spPr>
          <a:xfrm>
            <a:off x="7725750" y="2825595"/>
            <a:ext cx="1939505" cy="400110"/>
          </a:xfrm>
          <a:prstGeom prst="rect">
            <a:avLst/>
          </a:prstGeom>
          <a:noFill/>
        </p:spPr>
        <p:txBody>
          <a:bodyPr wrap="none" rtlCol="0">
            <a:spAutoFit/>
          </a:bodyPr>
          <a:lstStyle/>
          <a:p>
            <a:r>
              <a:rPr lang="en-US" altLang="zh-CN" sz="2000" dirty="0" smtClean="0">
                <a:solidFill>
                  <a:srgbClr val="131313"/>
                </a:solidFill>
                <a:latin typeface="微软雅黑 Light" panose="020B0502040204020203" pitchFamily="34" charset="-122"/>
                <a:ea typeface="微软雅黑 Light" panose="020B0502040204020203" pitchFamily="34" charset="-122"/>
              </a:rPr>
              <a:t>Users/</a:t>
            </a:r>
            <a:r>
              <a:rPr lang="zh-CN" altLang="en-US" sz="2000" dirty="0">
                <a:solidFill>
                  <a:srgbClr val="131313"/>
                </a:solidFill>
                <a:latin typeface="微软雅黑 Light" panose="020B0502040204020203" pitchFamily="34" charset="-122"/>
                <a:ea typeface="微软雅黑 Light" panose="020B0502040204020203" pitchFamily="34" charset="-122"/>
              </a:rPr>
              <a:t>用户类别</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42" name="椭圆 41"/>
          <p:cNvSpPr/>
          <p:nvPr/>
        </p:nvSpPr>
        <p:spPr>
          <a:xfrm>
            <a:off x="5816631" y="3921179"/>
            <a:ext cx="247871"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683804" y="3489439"/>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04</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44" name="文本框 43"/>
          <p:cNvSpPr txBox="1"/>
          <p:nvPr/>
        </p:nvSpPr>
        <p:spPr>
          <a:xfrm>
            <a:off x="2209769" y="3612933"/>
            <a:ext cx="2337498" cy="707886"/>
          </a:xfrm>
          <a:prstGeom prst="rect">
            <a:avLst/>
          </a:prstGeom>
          <a:noFill/>
        </p:spPr>
        <p:txBody>
          <a:bodyPr wrap="none" rtlCol="0">
            <a:spAutoFit/>
          </a:bodyPr>
          <a:lstStyle/>
          <a:p>
            <a:pPr algn="ctr"/>
            <a:r>
              <a:rPr lang="en-US" altLang="zh-CN" sz="2000" dirty="0" smtClean="0">
                <a:solidFill>
                  <a:srgbClr val="131313"/>
                </a:solidFill>
                <a:latin typeface="微软雅黑 Light" panose="020B0502040204020203" pitchFamily="34" charset="-122"/>
                <a:ea typeface="微软雅黑 Light" panose="020B0502040204020203" pitchFamily="34" charset="-122"/>
              </a:rPr>
              <a:t>DB and Designs</a:t>
            </a:r>
          </a:p>
          <a:p>
            <a:pPr algn="ctr"/>
            <a:r>
              <a:rPr lang="en-US" altLang="zh-CN" sz="2000" dirty="0" smtClean="0">
                <a:solidFill>
                  <a:srgbClr val="131313"/>
                </a:solidFill>
                <a:latin typeface="微软雅黑 Light" panose="020B0502040204020203" pitchFamily="34" charset="-122"/>
                <a:ea typeface="微软雅黑 Light" panose="020B0502040204020203" pitchFamily="34" charset="-122"/>
              </a:rPr>
              <a:t>/</a:t>
            </a:r>
            <a:r>
              <a:rPr lang="zh-CN" altLang="en-US" sz="2000" dirty="0" smtClean="0">
                <a:solidFill>
                  <a:srgbClr val="131313"/>
                </a:solidFill>
                <a:latin typeface="微软雅黑 Light" panose="020B0502040204020203" pitchFamily="34" charset="-122"/>
                <a:ea typeface="微软雅黑 Light" panose="020B0502040204020203" pitchFamily="34" charset="-122"/>
              </a:rPr>
              <a:t>数据库和模型设计</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0316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00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22" presetClass="entr" presetSubtype="8"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1"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53" presetClass="entr" presetSubtype="16" fill="hold" grpId="0" nodeType="withEffect">
                                  <p:stCondLst>
                                    <p:cond delay="20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2" presetClass="entr" presetSubtype="8" fill="hold" grpId="0" nodeType="withEffect">
                                  <p:stCondLst>
                                    <p:cond delay="250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ppt_x</p:attrName>
                                        </p:attrNameLst>
                                      </p:cBhvr>
                                      <p:tavLst>
                                        <p:tav tm="0">
                                          <p:val>
                                            <p:strVal val="#ppt_x-#ppt_w*1.125000"/>
                                          </p:val>
                                        </p:tav>
                                        <p:tav tm="100000">
                                          <p:val>
                                            <p:strVal val="#ppt_x"/>
                                          </p:val>
                                        </p:tav>
                                      </p:tavLst>
                                    </p:anim>
                                    <p:animEffect transition="in" filter="wipe(right)">
                                      <p:cBhvr>
                                        <p:cTn id="28" dur="1000"/>
                                        <p:tgtEl>
                                          <p:spTgt spid="12"/>
                                        </p:tgtEl>
                                      </p:cBhvr>
                                    </p:animEffect>
                                  </p:childTnLst>
                                </p:cTn>
                              </p:par>
                              <p:par>
                                <p:cTn id="29" presetID="12" presetClass="entr" presetSubtype="2" fill="hold" grpId="0" nodeType="withEffect">
                                  <p:stCondLst>
                                    <p:cond delay="3000"/>
                                  </p:stCondLst>
                                  <p:iterate type="lt">
                                    <p:tmPct val="10000"/>
                                  </p:iterate>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53" presetClass="entr" presetSubtype="16"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2" presetClass="entr" presetSubtype="8" fill="hold" grpId="0" nodeType="withEffect">
                                  <p:stCondLst>
                                    <p:cond delay="4000"/>
                                  </p:stCondLst>
                                  <p:iterate type="lt">
                                    <p:tmPct val="10000"/>
                                  </p:iterate>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p:tgtEl>
                                          <p:spTgt spid="24"/>
                                        </p:tgtEl>
                                        <p:attrNameLst>
                                          <p:attrName>ppt_x</p:attrName>
                                        </p:attrNameLst>
                                      </p:cBhvr>
                                      <p:tavLst>
                                        <p:tav tm="0">
                                          <p:val>
                                            <p:strVal val="#ppt_x-#ppt_w*1.125000"/>
                                          </p:val>
                                        </p:tav>
                                        <p:tav tm="100000">
                                          <p:val>
                                            <p:strVal val="#ppt_x"/>
                                          </p:val>
                                        </p:tav>
                                      </p:tavLst>
                                    </p:anim>
                                    <p:animEffect transition="in" filter="wipe(right)">
                                      <p:cBhvr>
                                        <p:cTn id="41" dur="1000"/>
                                        <p:tgtEl>
                                          <p:spTgt spid="24"/>
                                        </p:tgtEl>
                                      </p:cBhvr>
                                    </p:animEffect>
                                  </p:childTnLst>
                                </p:cTn>
                              </p:par>
                              <p:par>
                                <p:cTn id="42" presetID="12" presetClass="entr" presetSubtype="8" fill="hold" grpId="0" nodeType="withEffect">
                                  <p:stCondLst>
                                    <p:cond delay="4500"/>
                                  </p:stCondLst>
                                  <p:iterate type="lt">
                                    <p:tmPct val="10000"/>
                                  </p:iterate>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p:tgtEl>
                                          <p:spTgt spid="25"/>
                                        </p:tgtEl>
                                        <p:attrNameLst>
                                          <p:attrName>ppt_x</p:attrName>
                                        </p:attrNameLst>
                                      </p:cBhvr>
                                      <p:tavLst>
                                        <p:tav tm="0">
                                          <p:val>
                                            <p:strVal val="#ppt_x-#ppt_w*1.125000"/>
                                          </p:val>
                                        </p:tav>
                                        <p:tav tm="100000">
                                          <p:val>
                                            <p:strVal val="#ppt_x"/>
                                          </p:val>
                                        </p:tav>
                                      </p:tavLst>
                                    </p:anim>
                                    <p:animEffect transition="in" filter="wipe(right)">
                                      <p:cBhvr>
                                        <p:cTn id="45" dur="500"/>
                                        <p:tgtEl>
                                          <p:spTgt spid="25"/>
                                        </p:tgtEl>
                                      </p:cBhvr>
                                    </p:animEffect>
                                  </p:childTnLst>
                                </p:cTn>
                              </p:par>
                              <p:par>
                                <p:cTn id="46" presetID="53" presetClass="entr" presetSubtype="16" fill="hold" grpId="0" nodeType="withEffect">
                                  <p:stCondLst>
                                    <p:cond delay="500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2" presetClass="entr" presetSubtype="8" fill="hold" grpId="0" nodeType="withEffect">
                                  <p:stCondLst>
                                    <p:cond delay="5500"/>
                                  </p:stCondLst>
                                  <p:iterate type="lt">
                                    <p:tmPct val="10000"/>
                                  </p:iterate>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1000"/>
                                        <p:tgtEl>
                                          <p:spTgt spid="27"/>
                                        </p:tgtEl>
                                        <p:attrNameLst>
                                          <p:attrName>ppt_x</p:attrName>
                                        </p:attrNameLst>
                                      </p:cBhvr>
                                      <p:tavLst>
                                        <p:tav tm="0">
                                          <p:val>
                                            <p:strVal val="#ppt_x-#ppt_w*1.125000"/>
                                          </p:val>
                                        </p:tav>
                                        <p:tav tm="100000">
                                          <p:val>
                                            <p:strVal val="#ppt_x"/>
                                          </p:val>
                                        </p:tav>
                                      </p:tavLst>
                                    </p:anim>
                                    <p:animEffect transition="in" filter="wipe(right)">
                                      <p:cBhvr>
                                        <p:cTn id="54" dur="1000"/>
                                        <p:tgtEl>
                                          <p:spTgt spid="27"/>
                                        </p:tgtEl>
                                      </p:cBhvr>
                                    </p:animEffect>
                                  </p:childTnLst>
                                </p:cTn>
                              </p:par>
                              <p:par>
                                <p:cTn id="55" presetID="12" presetClass="entr" presetSubtype="2" fill="hold" grpId="0" nodeType="withEffect">
                                  <p:stCondLst>
                                    <p:cond delay="6000"/>
                                  </p:stCondLst>
                                  <p:iterate type="lt">
                                    <p:tmPct val="10000"/>
                                  </p:iterate>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ppt_x</p:attrName>
                                        </p:attrNameLst>
                                      </p:cBhvr>
                                      <p:tavLst>
                                        <p:tav tm="0">
                                          <p:val>
                                            <p:strVal val="#ppt_x+#ppt_w*1.125000"/>
                                          </p:val>
                                        </p:tav>
                                        <p:tav tm="100000">
                                          <p:val>
                                            <p:strVal val="#ppt_x"/>
                                          </p:val>
                                        </p:tav>
                                      </p:tavLst>
                                    </p:anim>
                                    <p:animEffect transition="in" filter="wipe(left)">
                                      <p:cBhvr>
                                        <p:cTn id="58" dur="500"/>
                                        <p:tgtEl>
                                          <p:spTgt spid="29"/>
                                        </p:tgtEl>
                                      </p:cBhvr>
                                    </p:animEffect>
                                  </p:childTnLst>
                                </p:cTn>
                              </p:par>
                              <p:par>
                                <p:cTn id="59" presetID="53" presetClass="entr" presetSubtype="16" fill="hold" grpId="0" nodeType="withEffect">
                                  <p:stCondLst>
                                    <p:cond delay="65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12" presetClass="entr" presetSubtype="8" fill="hold" grpId="0" nodeType="withEffect">
                                  <p:stCondLst>
                                    <p:cond delay="7000"/>
                                  </p:stCondLst>
                                  <p:iterate type="lt">
                                    <p:tmPct val="10000"/>
                                  </p:iterate>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1000"/>
                                        <p:tgtEl>
                                          <p:spTgt spid="28"/>
                                        </p:tgtEl>
                                        <p:attrNameLst>
                                          <p:attrName>ppt_x</p:attrName>
                                        </p:attrNameLst>
                                      </p:cBhvr>
                                      <p:tavLst>
                                        <p:tav tm="0">
                                          <p:val>
                                            <p:strVal val="#ppt_x-#ppt_w*1.125000"/>
                                          </p:val>
                                        </p:tav>
                                        <p:tav tm="100000">
                                          <p:val>
                                            <p:strVal val="#ppt_x"/>
                                          </p:val>
                                        </p:tav>
                                      </p:tavLst>
                                    </p:anim>
                                    <p:animEffect transition="in" filter="wipe(right)">
                                      <p:cBhvr>
                                        <p:cTn id="67" dur="1000"/>
                                        <p:tgtEl>
                                          <p:spTgt spid="28"/>
                                        </p:tgtEl>
                                      </p:cBhvr>
                                    </p:animEffect>
                                  </p:childTnLst>
                                </p:cTn>
                              </p:par>
                              <p:par>
                                <p:cTn id="68" presetID="12" presetClass="entr" presetSubtype="8" fill="hold" grpId="0" nodeType="withEffect">
                                  <p:stCondLst>
                                    <p:cond delay="7500"/>
                                  </p:stCondLst>
                                  <p:iterate type="lt">
                                    <p:tmPct val="10000"/>
                                  </p:iterate>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ppt_x</p:attrName>
                                        </p:attrNameLst>
                                      </p:cBhvr>
                                      <p:tavLst>
                                        <p:tav tm="0">
                                          <p:val>
                                            <p:strVal val="#ppt_x-#ppt_w*1.125000"/>
                                          </p:val>
                                        </p:tav>
                                        <p:tav tm="100000">
                                          <p:val>
                                            <p:strVal val="#ppt_x"/>
                                          </p:val>
                                        </p:tav>
                                      </p:tavLst>
                                    </p:anim>
                                    <p:animEffect transition="in" filter="wipe(right)">
                                      <p:cBhvr>
                                        <p:cTn id="71" dur="500"/>
                                        <p:tgtEl>
                                          <p:spTgt spid="31"/>
                                        </p:tgtEl>
                                      </p:cBhvr>
                                    </p:animEffect>
                                  </p:childTnLst>
                                </p:cTn>
                              </p:par>
                              <p:par>
                                <p:cTn id="72" presetID="22" presetClass="entr" presetSubtype="8" fill="hold" nodeType="withEffect">
                                  <p:stCondLst>
                                    <p:cond delay="250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par>
                                <p:cTn id="75" presetID="53" presetClass="entr" presetSubtype="16" fill="hold" grpId="0" nodeType="withEffect">
                                  <p:stCondLst>
                                    <p:cond delay="300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par>
                                <p:cTn id="80" presetID="53" presetClass="entr" presetSubtype="16" fill="hold" grpId="0" nodeType="withEffect">
                                  <p:stCondLst>
                                    <p:cond delay="500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par>
                                <p:cTn id="85" presetID="12" presetClass="entr" presetSubtype="8" fill="hold" grpId="0" nodeType="withEffect">
                                  <p:stCondLst>
                                    <p:cond delay="5500"/>
                                  </p:stCondLst>
                                  <p:iterate type="lt">
                                    <p:tmPct val="10000"/>
                                  </p:iterate>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1000"/>
                                        <p:tgtEl>
                                          <p:spTgt spid="36"/>
                                        </p:tgtEl>
                                        <p:attrNameLst>
                                          <p:attrName>ppt_x</p:attrName>
                                        </p:attrNameLst>
                                      </p:cBhvr>
                                      <p:tavLst>
                                        <p:tav tm="0">
                                          <p:val>
                                            <p:strVal val="#ppt_x-#ppt_w*1.125000"/>
                                          </p:val>
                                        </p:tav>
                                        <p:tav tm="100000">
                                          <p:val>
                                            <p:strVal val="#ppt_x"/>
                                          </p:val>
                                        </p:tav>
                                      </p:tavLst>
                                    </p:anim>
                                    <p:animEffect transition="in" filter="wipe(right)">
                                      <p:cBhvr>
                                        <p:cTn id="88" dur="1000"/>
                                        <p:tgtEl>
                                          <p:spTgt spid="36"/>
                                        </p:tgtEl>
                                      </p:cBhvr>
                                    </p:animEffect>
                                  </p:childTnLst>
                                </p:cTn>
                              </p:par>
                              <p:par>
                                <p:cTn id="89" presetID="12" presetClass="entr" presetSubtype="2" fill="hold" grpId="0" nodeType="withEffect">
                                  <p:stCondLst>
                                    <p:cond delay="6000"/>
                                  </p:stCondLst>
                                  <p:iterate type="lt">
                                    <p:tmPct val="10000"/>
                                  </p:iterate>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p:tgtEl>
                                          <p:spTgt spid="37"/>
                                        </p:tgtEl>
                                        <p:attrNameLst>
                                          <p:attrName>ppt_x</p:attrName>
                                        </p:attrNameLst>
                                      </p:cBhvr>
                                      <p:tavLst>
                                        <p:tav tm="0">
                                          <p:val>
                                            <p:strVal val="#ppt_x+#ppt_w*1.125000"/>
                                          </p:val>
                                        </p:tav>
                                        <p:tav tm="100000">
                                          <p:val>
                                            <p:strVal val="#ppt_x"/>
                                          </p:val>
                                        </p:tav>
                                      </p:tavLst>
                                    </p:anim>
                                    <p:animEffect transition="in" filter="wipe(left)">
                                      <p:cBhvr>
                                        <p:cTn id="92" dur="500"/>
                                        <p:tgtEl>
                                          <p:spTgt spid="37"/>
                                        </p:tgtEl>
                                      </p:cBhvr>
                                    </p:animEffect>
                                  </p:childTnLst>
                                </p:cTn>
                              </p:par>
                              <p:par>
                                <p:cTn id="93" presetID="53" presetClass="entr" presetSubtype="16" fill="hold" grpId="0" nodeType="withEffect">
                                  <p:stCondLst>
                                    <p:cond delay="6500"/>
                                  </p:stCondLst>
                                  <p:childTnLst>
                                    <p:set>
                                      <p:cBhvr>
                                        <p:cTn id="94" dur="1" fill="hold">
                                          <p:stCondLst>
                                            <p:cond delay="0"/>
                                          </p:stCondLst>
                                        </p:cTn>
                                        <p:tgtEl>
                                          <p:spTgt spid="42"/>
                                        </p:tgtEl>
                                        <p:attrNameLst>
                                          <p:attrName>style.visibility</p:attrName>
                                        </p:attrNameLst>
                                      </p:cBhvr>
                                      <p:to>
                                        <p:strVal val="visible"/>
                                      </p:to>
                                    </p:set>
                                    <p:anim calcmode="lin" valueType="num">
                                      <p:cBhvr>
                                        <p:cTn id="95" dur="500" fill="hold"/>
                                        <p:tgtEl>
                                          <p:spTgt spid="42"/>
                                        </p:tgtEl>
                                        <p:attrNameLst>
                                          <p:attrName>ppt_w</p:attrName>
                                        </p:attrNameLst>
                                      </p:cBhvr>
                                      <p:tavLst>
                                        <p:tav tm="0">
                                          <p:val>
                                            <p:fltVal val="0"/>
                                          </p:val>
                                        </p:tav>
                                        <p:tav tm="100000">
                                          <p:val>
                                            <p:strVal val="#ppt_w"/>
                                          </p:val>
                                        </p:tav>
                                      </p:tavLst>
                                    </p:anim>
                                    <p:anim calcmode="lin" valueType="num">
                                      <p:cBhvr>
                                        <p:cTn id="96" dur="500" fill="hold"/>
                                        <p:tgtEl>
                                          <p:spTgt spid="42"/>
                                        </p:tgtEl>
                                        <p:attrNameLst>
                                          <p:attrName>ppt_h</p:attrName>
                                        </p:attrNameLst>
                                      </p:cBhvr>
                                      <p:tavLst>
                                        <p:tav tm="0">
                                          <p:val>
                                            <p:fltVal val="0"/>
                                          </p:val>
                                        </p:tav>
                                        <p:tav tm="100000">
                                          <p:val>
                                            <p:strVal val="#ppt_h"/>
                                          </p:val>
                                        </p:tav>
                                      </p:tavLst>
                                    </p:anim>
                                    <p:animEffect transition="in" filter="fade">
                                      <p:cBhvr>
                                        <p:cTn id="97" dur="500"/>
                                        <p:tgtEl>
                                          <p:spTgt spid="42"/>
                                        </p:tgtEl>
                                      </p:cBhvr>
                                    </p:animEffect>
                                  </p:childTnLst>
                                </p:cTn>
                              </p:par>
                              <p:par>
                                <p:cTn id="98" presetID="12" presetClass="entr" presetSubtype="8" fill="hold" grpId="0" nodeType="withEffect">
                                  <p:stCondLst>
                                    <p:cond delay="7000"/>
                                  </p:stCondLst>
                                  <p:iterate type="lt">
                                    <p:tmPct val="10000"/>
                                  </p:iterate>
                                  <p:childTnLst>
                                    <p:set>
                                      <p:cBhvr>
                                        <p:cTn id="99" dur="1" fill="hold">
                                          <p:stCondLst>
                                            <p:cond delay="0"/>
                                          </p:stCondLst>
                                        </p:cTn>
                                        <p:tgtEl>
                                          <p:spTgt spid="43"/>
                                        </p:tgtEl>
                                        <p:attrNameLst>
                                          <p:attrName>style.visibility</p:attrName>
                                        </p:attrNameLst>
                                      </p:cBhvr>
                                      <p:to>
                                        <p:strVal val="visible"/>
                                      </p:to>
                                    </p:set>
                                    <p:anim calcmode="lin" valueType="num">
                                      <p:cBhvr additive="base">
                                        <p:cTn id="100" dur="1000"/>
                                        <p:tgtEl>
                                          <p:spTgt spid="43"/>
                                        </p:tgtEl>
                                        <p:attrNameLst>
                                          <p:attrName>ppt_x</p:attrName>
                                        </p:attrNameLst>
                                      </p:cBhvr>
                                      <p:tavLst>
                                        <p:tav tm="0">
                                          <p:val>
                                            <p:strVal val="#ppt_x-#ppt_w*1.125000"/>
                                          </p:val>
                                        </p:tav>
                                        <p:tav tm="100000">
                                          <p:val>
                                            <p:strVal val="#ppt_x"/>
                                          </p:val>
                                        </p:tav>
                                      </p:tavLst>
                                    </p:anim>
                                    <p:animEffect transition="in" filter="wipe(right)">
                                      <p:cBhvr>
                                        <p:cTn id="101" dur="1000"/>
                                        <p:tgtEl>
                                          <p:spTgt spid="43"/>
                                        </p:tgtEl>
                                      </p:cBhvr>
                                    </p:animEffect>
                                  </p:childTnLst>
                                </p:cTn>
                              </p:par>
                              <p:par>
                                <p:cTn id="102" presetID="12" presetClass="entr" presetSubtype="8" fill="hold" grpId="0" nodeType="withEffect">
                                  <p:stCondLst>
                                    <p:cond delay="7500"/>
                                  </p:stCondLst>
                                  <p:iterate type="lt">
                                    <p:tmPct val="10000"/>
                                  </p:iterate>
                                  <p:childTnLst>
                                    <p:set>
                                      <p:cBhvr>
                                        <p:cTn id="103" dur="1" fill="hold">
                                          <p:stCondLst>
                                            <p:cond delay="0"/>
                                          </p:stCondLst>
                                        </p:cTn>
                                        <p:tgtEl>
                                          <p:spTgt spid="44"/>
                                        </p:tgtEl>
                                        <p:attrNameLst>
                                          <p:attrName>style.visibility</p:attrName>
                                        </p:attrNameLst>
                                      </p:cBhvr>
                                      <p:to>
                                        <p:strVal val="visible"/>
                                      </p:to>
                                    </p:set>
                                    <p:anim calcmode="lin" valueType="num">
                                      <p:cBhvr additive="base">
                                        <p:cTn id="104" dur="500"/>
                                        <p:tgtEl>
                                          <p:spTgt spid="44"/>
                                        </p:tgtEl>
                                        <p:attrNameLst>
                                          <p:attrName>ppt_x</p:attrName>
                                        </p:attrNameLst>
                                      </p:cBhvr>
                                      <p:tavLst>
                                        <p:tav tm="0">
                                          <p:val>
                                            <p:strVal val="#ppt_x-#ppt_w*1.125000"/>
                                          </p:val>
                                        </p:tav>
                                        <p:tav tm="100000">
                                          <p:val>
                                            <p:strVal val="#ppt_x"/>
                                          </p:val>
                                        </p:tav>
                                      </p:tavLst>
                                    </p:anim>
                                    <p:animEffect transition="in" filter="wipe(right)">
                                      <p:cBhvr>
                                        <p:cTn id="10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animBg="1"/>
      <p:bldP spid="19" grpId="0" animBg="1"/>
      <p:bldP spid="20" grpId="0" animBg="1"/>
      <p:bldP spid="21" grpId="0" animBg="1"/>
      <p:bldP spid="22" grpId="0"/>
      <p:bldP spid="24" grpId="0"/>
      <p:bldP spid="25" grpId="0"/>
      <p:bldP spid="27" grpId="0"/>
      <p:bldP spid="28" grpId="0"/>
      <p:bldP spid="29" grpId="0"/>
      <p:bldP spid="31" grpId="0"/>
      <p:bldP spid="33" grpId="0" animBg="1"/>
      <p:bldP spid="35" grpId="0" animBg="1"/>
      <p:bldP spid="34" grpId="0" animBg="1"/>
      <p:bldP spid="36" grpId="0"/>
      <p:bldP spid="37" grpId="0"/>
      <p:bldP spid="42" grpId="0" animBg="1"/>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08000" y="1376531"/>
            <a:ext cx="11248034" cy="5116633"/>
          </a:xfrm>
          <a:prstGeom prst="rect">
            <a:avLst/>
          </a:prstGeom>
        </p:spPr>
      </p:pic>
      <p:sp>
        <p:nvSpPr>
          <p:cNvPr id="7" name="文本框 6"/>
          <p:cNvSpPr txBox="1"/>
          <p:nvPr/>
        </p:nvSpPr>
        <p:spPr>
          <a:xfrm>
            <a:off x="5336877" y="183742"/>
            <a:ext cx="2592288"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Index/</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首页</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1127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4655" y="1376531"/>
            <a:ext cx="12023242" cy="5362327"/>
          </a:xfrm>
          <a:prstGeom prst="rect">
            <a:avLst/>
          </a:prstGeom>
        </p:spPr>
      </p:pic>
      <p:sp>
        <p:nvSpPr>
          <p:cNvPr id="8" name="文本框 7"/>
          <p:cNvSpPr txBox="1"/>
          <p:nvPr/>
        </p:nvSpPr>
        <p:spPr>
          <a:xfrm>
            <a:off x="5336877" y="183742"/>
            <a:ext cx="2592288"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register/</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注册</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968673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87108" y="1577326"/>
            <a:ext cx="12017781" cy="4801016"/>
          </a:xfrm>
          <a:prstGeom prst="rect">
            <a:avLst/>
          </a:prstGeom>
        </p:spPr>
      </p:pic>
      <p:sp>
        <p:nvSpPr>
          <p:cNvPr id="7" name="文本框 6"/>
          <p:cNvSpPr txBox="1"/>
          <p:nvPr/>
        </p:nvSpPr>
        <p:spPr>
          <a:xfrm>
            <a:off x="5336877" y="183742"/>
            <a:ext cx="2592288"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login/</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登录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65194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2436" y="1278873"/>
            <a:ext cx="11628206" cy="5415368"/>
          </a:xfrm>
          <a:prstGeom prst="rect">
            <a:avLst/>
          </a:prstGeom>
        </p:spPr>
      </p:pic>
      <p:sp>
        <p:nvSpPr>
          <p:cNvPr id="7" name="文本框 6"/>
          <p:cNvSpPr txBox="1"/>
          <p:nvPr/>
        </p:nvSpPr>
        <p:spPr>
          <a:xfrm>
            <a:off x="4655840" y="188640"/>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product list/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商品列表</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98884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9240" y="1376531"/>
            <a:ext cx="11827265" cy="5296359"/>
          </a:xfrm>
          <a:prstGeom prst="rect">
            <a:avLst/>
          </a:prstGeom>
        </p:spPr>
      </p:pic>
      <p:sp>
        <p:nvSpPr>
          <p:cNvPr id="7" name="文本框 6"/>
          <p:cNvSpPr txBox="1"/>
          <p:nvPr/>
        </p:nvSpPr>
        <p:spPr>
          <a:xfrm>
            <a:off x="4655840" y="188640"/>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product list/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商品列表</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6270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6123" y="1278873"/>
            <a:ext cx="10904593" cy="4113187"/>
          </a:xfrm>
          <a:prstGeom prst="rect">
            <a:avLst/>
          </a:prstGeom>
        </p:spPr>
      </p:pic>
      <p:sp>
        <p:nvSpPr>
          <p:cNvPr id="7" name="文本框 6"/>
          <p:cNvSpPr txBox="1"/>
          <p:nvPr/>
        </p:nvSpPr>
        <p:spPr>
          <a:xfrm>
            <a:off x="4655840" y="188640"/>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product info/</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72932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61925" y="1577326"/>
            <a:ext cx="11796426" cy="4179058"/>
          </a:xfrm>
          <a:prstGeom prst="rect">
            <a:avLst/>
          </a:prstGeom>
        </p:spPr>
      </p:pic>
      <p:sp>
        <p:nvSpPr>
          <p:cNvPr id="7" name="文本框 6"/>
          <p:cNvSpPr txBox="1"/>
          <p:nvPr/>
        </p:nvSpPr>
        <p:spPr>
          <a:xfrm>
            <a:off x="4655840" y="188640"/>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product info/</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55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2363" y="1194611"/>
            <a:ext cx="11951089" cy="5663389"/>
          </a:xfrm>
          <a:prstGeom prst="rect">
            <a:avLst/>
          </a:prstGeom>
        </p:spPr>
      </p:pic>
      <p:sp>
        <p:nvSpPr>
          <p:cNvPr id="7" name="文本框 6"/>
          <p:cNvSpPr txBox="1"/>
          <p:nvPr/>
        </p:nvSpPr>
        <p:spPr>
          <a:xfrm>
            <a:off x="5303912" y="164274"/>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cart/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购物车</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03933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35184" y="1278873"/>
            <a:ext cx="11956816" cy="5311600"/>
          </a:xfrm>
          <a:prstGeom prst="rect">
            <a:avLst/>
          </a:prstGeom>
        </p:spPr>
      </p:pic>
      <p:sp>
        <p:nvSpPr>
          <p:cNvPr id="8" name="文本框 7"/>
          <p:cNvSpPr txBox="1"/>
          <p:nvPr/>
        </p:nvSpPr>
        <p:spPr>
          <a:xfrm>
            <a:off x="5303912" y="164274"/>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order/</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订单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48217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7142" y="1401607"/>
            <a:ext cx="11697714" cy="5456393"/>
          </a:xfrm>
          <a:prstGeom prst="rect">
            <a:avLst/>
          </a:prstGeom>
        </p:spPr>
      </p:pic>
      <p:sp>
        <p:nvSpPr>
          <p:cNvPr id="7" name="文本框 6"/>
          <p:cNvSpPr txBox="1"/>
          <p:nvPr/>
        </p:nvSpPr>
        <p:spPr>
          <a:xfrm>
            <a:off x="5303912" y="164274"/>
            <a:ext cx="3495427"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order/</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订单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08133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67810" y="513630"/>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1</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26" name="文本框 25"/>
          <p:cNvSpPr txBox="1"/>
          <p:nvPr/>
        </p:nvSpPr>
        <p:spPr>
          <a:xfrm>
            <a:off x="5643634" y="2709895"/>
            <a:ext cx="766557"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St</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9" y="3326054"/>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492985" y="2137031"/>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781018" y="2194230"/>
            <a:ext cx="4204997" cy="1015663"/>
          </a:xfrm>
          <a:prstGeom prst="rect">
            <a:avLst/>
          </a:prstGeom>
          <a:noFill/>
        </p:spPr>
        <p:txBody>
          <a:bodyPr wrap="none" rtlCol="0">
            <a:spAutoFit/>
          </a:bodyPr>
          <a:lstStyle/>
          <a:p>
            <a:r>
              <a:rPr lang="en-US" altLang="zh-CN" sz="60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Introduction</a:t>
            </a:r>
            <a:endParaRPr lang="en-US" altLang="zh-CN" sz="60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5828645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ppt_x</p:attrName>
                                        </p:attrNameLst>
                                      </p:cBhvr>
                                      <p:tavLst>
                                        <p:tav tm="0">
                                          <p:val>
                                            <p:strVal val="#ppt_x+#ppt_w/2"/>
                                          </p:val>
                                        </p:tav>
                                        <p:tav tm="100000">
                                          <p:val>
                                            <p:strVal val="#ppt_x"/>
                                          </p:val>
                                        </p:tav>
                                      </p:tavLst>
                                    </p:anim>
                                    <p:anim calcmode="lin" valueType="num">
                                      <p:cBhvr>
                                        <p:cTn id="23" dur="500" fill="hold"/>
                                        <p:tgtEl>
                                          <p:spTgt spid="32"/>
                                        </p:tgtEl>
                                        <p:attrNameLst>
                                          <p:attrName>ppt_y</p:attrName>
                                        </p:attrNameLst>
                                      </p:cBhvr>
                                      <p:tavLst>
                                        <p:tav tm="0">
                                          <p:val>
                                            <p:strVal val="#ppt_y"/>
                                          </p:val>
                                        </p:tav>
                                        <p:tav tm="100000">
                                          <p:val>
                                            <p:strVal val="#ppt_y"/>
                                          </p:val>
                                        </p:tav>
                                      </p:tavLst>
                                    </p:anim>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27" grpId="0" animBg="1"/>
      <p:bldP spid="32" grpId="0" animBg="1"/>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348" y="1278873"/>
            <a:ext cx="9548994" cy="5371309"/>
          </a:xfrm>
          <a:prstGeom prst="rect">
            <a:avLst/>
          </a:prstGeom>
        </p:spPr>
      </p:pic>
      <p:sp>
        <p:nvSpPr>
          <p:cNvPr id="7" name="文本框 6"/>
          <p:cNvSpPr txBox="1"/>
          <p:nvPr/>
        </p:nvSpPr>
        <p:spPr>
          <a:xfrm>
            <a:off x="4871864" y="164274"/>
            <a:ext cx="3927475"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my store/</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我的店铺</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13835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250" y="1278873"/>
            <a:ext cx="9151497" cy="5147717"/>
          </a:xfrm>
          <a:prstGeom prst="rect">
            <a:avLst/>
          </a:prstGeom>
        </p:spPr>
      </p:pic>
      <p:sp>
        <p:nvSpPr>
          <p:cNvPr id="7" name="文本框 6"/>
          <p:cNvSpPr txBox="1"/>
          <p:nvPr/>
        </p:nvSpPr>
        <p:spPr>
          <a:xfrm>
            <a:off x="4871864" y="164274"/>
            <a:ext cx="3927475"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my store/</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我的店铺</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88528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436" y="1278873"/>
            <a:ext cx="8381125" cy="4996559"/>
          </a:xfrm>
          <a:prstGeom prst="rect">
            <a:avLst/>
          </a:prstGeom>
        </p:spPr>
      </p:pic>
      <p:sp>
        <p:nvSpPr>
          <p:cNvPr id="8" name="文本框 7"/>
          <p:cNvSpPr txBox="1"/>
          <p:nvPr/>
        </p:nvSpPr>
        <p:spPr>
          <a:xfrm>
            <a:off x="4871864" y="164274"/>
            <a:ext cx="3927475"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my store/</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我的店铺</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76130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629" y="1577326"/>
            <a:ext cx="9690739" cy="4972879"/>
          </a:xfrm>
          <a:prstGeom prst="rect">
            <a:avLst/>
          </a:prstGeom>
        </p:spPr>
      </p:pic>
      <p:sp>
        <p:nvSpPr>
          <p:cNvPr id="7" name="文本框 6"/>
          <p:cNvSpPr txBox="1"/>
          <p:nvPr/>
        </p:nvSpPr>
        <p:spPr>
          <a:xfrm>
            <a:off x="4151784" y="164274"/>
            <a:ext cx="4647555"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my product info/</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我的</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商品信息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72712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060" y="1376531"/>
            <a:ext cx="9309877" cy="5224018"/>
          </a:xfrm>
          <a:prstGeom prst="rect">
            <a:avLst/>
          </a:prstGeom>
        </p:spPr>
      </p:pic>
      <p:sp>
        <p:nvSpPr>
          <p:cNvPr id="10" name="文本框 9"/>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modify product/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修改商品</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1" name="矩形 10"/>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9080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4" y="1577326"/>
            <a:ext cx="9628128" cy="3851251"/>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modify product/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修改商品</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53854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50" y="1577326"/>
            <a:ext cx="9880525" cy="4267766"/>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add product/</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添加</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320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17" y="1577326"/>
            <a:ext cx="10881651" cy="4650981"/>
          </a:xfrm>
          <a:prstGeom prst="rect">
            <a:avLst/>
          </a:prstGeom>
        </p:spPr>
      </p:pic>
      <p:sp>
        <p:nvSpPr>
          <p:cNvPr id="9" name="文本框 8"/>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add product/</a:t>
            </a: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添加</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商品</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0" name="矩形 9"/>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07137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81" y="1149697"/>
            <a:ext cx="9873673" cy="5551230"/>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unfilled orders</a:t>
            </a:r>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未发货成</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订单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99491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19" y="1237588"/>
            <a:ext cx="9652000" cy="5426600"/>
          </a:xfrm>
          <a:prstGeom prst="rect">
            <a:avLst/>
          </a:prstGeom>
        </p:spPr>
      </p:pic>
      <p:sp>
        <p:nvSpPr>
          <p:cNvPr id="8" name="文本框 7"/>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unfilled orders/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未发货订单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2896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071664" y="3509812"/>
            <a:ext cx="6419321" cy="584775"/>
          </a:xfrm>
          <a:prstGeom prst="rect">
            <a:avLst/>
          </a:prstGeom>
          <a:noFill/>
        </p:spPr>
        <p:txBody>
          <a:bodyPr wrap="none" rtlCol="0">
            <a:spAutoFit/>
          </a:bodyPr>
          <a:lstStyle/>
          <a:p>
            <a:r>
              <a:rPr lang="en-US" altLang="zh-CN" sz="3200" dirty="0" smtClean="0">
                <a:solidFill>
                  <a:srgbClr val="131313"/>
                </a:solidFill>
                <a:latin typeface="Arial" panose="020B0604020202020204" pitchFamily="34" charset="0"/>
                <a:ea typeface="微软雅黑 Light" panose="020B0502040204020203" pitchFamily="34" charset="-122"/>
                <a:cs typeface="Arial" panose="020B0604020202020204" pitchFamily="34" charset="0"/>
              </a:rPr>
              <a:t>E-COM Shopping </a:t>
            </a:r>
            <a:r>
              <a:rPr lang="en-US" altLang="zh-CN" sz="32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W</a:t>
            </a:r>
            <a:r>
              <a:rPr lang="en-US" altLang="zh-CN" sz="3200" dirty="0" smtClean="0">
                <a:solidFill>
                  <a:srgbClr val="131313"/>
                </a:solidFill>
                <a:latin typeface="Arial" panose="020B0604020202020204" pitchFamily="34" charset="0"/>
                <a:ea typeface="微软雅黑 Light" panose="020B0502040204020203" pitchFamily="34" charset="-122"/>
                <a:cs typeface="Arial" panose="020B0604020202020204" pitchFamily="34" charset="0"/>
              </a:rPr>
              <a:t>eb </a:t>
            </a:r>
            <a:r>
              <a:rPr lang="en-US" altLang="zh-CN" sz="32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a:t>
            </a:r>
            <a:r>
              <a:rPr lang="en-US" altLang="zh-CN" sz="3200" dirty="0" smtClean="0">
                <a:solidFill>
                  <a:srgbClr val="131313"/>
                </a:solidFill>
                <a:latin typeface="Arial" panose="020B0604020202020204" pitchFamily="34" charset="0"/>
                <a:ea typeface="微软雅黑 Light" panose="020B0502040204020203" pitchFamily="34" charset="-122"/>
                <a:cs typeface="Arial" panose="020B0604020202020204" pitchFamily="34" charset="0"/>
              </a:rPr>
              <a:t>pplication</a:t>
            </a:r>
            <a:endParaRPr lang="en-US" altLang="zh-CN" sz="3200" dirty="0">
              <a:solidFill>
                <a:srgbClr val="131313"/>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1559496" y="4438275"/>
            <a:ext cx="9073008" cy="1661993"/>
          </a:xfrm>
          <a:prstGeom prst="rect">
            <a:avLst/>
          </a:prstGeom>
        </p:spPr>
        <p:txBody>
          <a:bodyPr wrap="square">
            <a:spAutoFit/>
          </a:bodyPr>
          <a:lstStyle/>
          <a:p>
            <a:pPr algn="ctr"/>
            <a:r>
              <a:rPr lang="en-US" altLang="zh-CN" dirty="0" smtClean="0">
                <a:solidFill>
                  <a:srgbClr val="131313"/>
                </a:solidFill>
                <a:latin typeface="等线" panose="02010600030101010101" pitchFamily="2" charset="-122"/>
                <a:ea typeface="等线" panose="02010600030101010101" pitchFamily="2" charset="-122"/>
              </a:rPr>
              <a:t>The </a:t>
            </a:r>
            <a:r>
              <a:rPr lang="en-US" altLang="zh-CN" dirty="0">
                <a:solidFill>
                  <a:srgbClr val="131313"/>
                </a:solidFill>
                <a:latin typeface="等线" panose="02010600030101010101" pitchFamily="2" charset="-122"/>
                <a:ea typeface="等线" panose="02010600030101010101" pitchFamily="2" charset="-122"/>
              </a:rPr>
              <a:t>E-commerce website is a shopping web application, which can make customers buy almost what they want in their daily lives. At the same time, the users are ability to open their own shops to support goods. </a:t>
            </a:r>
            <a:endParaRPr lang="zh-CN" altLang="en-US" dirty="0">
              <a:solidFill>
                <a:srgbClr val="131313"/>
              </a:solidFill>
              <a:latin typeface="等线" panose="02010600030101010101" pitchFamily="2" charset="-122"/>
              <a:ea typeface="等线" panose="02010600030101010101" pitchFamily="2" charset="-122"/>
            </a:endParaRPr>
          </a:p>
          <a:p>
            <a:pPr algn="ctr"/>
            <a:r>
              <a:rPr lang="zh-CN" altLang="en-US" sz="1600" dirty="0"/>
              <a:t>网淘商城是一个第三方的购物网站项目，可以使用户在日常生活中通过商城进行商品的购买，同时，用户也有能力来开设属于自己的店铺，进行商品的售卖。</a:t>
            </a:r>
            <a:endParaRPr lang="zh-CN" altLang="en-US" sz="1600" b="1" dirty="0"/>
          </a:p>
          <a:p>
            <a:pPr algn="ctr"/>
            <a:endParaRPr lang="en-US" altLang="zh-CN" sz="1600" dirty="0">
              <a:solidFill>
                <a:srgbClr val="131313"/>
              </a:solidFill>
              <a:latin typeface="等线" panose="02010600030101010101" pitchFamily="2" charset="-122"/>
              <a:ea typeface="等线" panose="02010600030101010101" pitchFamily="2" charset="-122"/>
            </a:endParaRPr>
          </a:p>
        </p:txBody>
      </p:sp>
      <p:sp>
        <p:nvSpPr>
          <p:cNvPr id="9" name="文本框 8"/>
          <p:cNvSpPr txBox="1"/>
          <p:nvPr/>
        </p:nvSpPr>
        <p:spPr>
          <a:xfrm>
            <a:off x="4848702" y="195031"/>
            <a:ext cx="2494594"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Introduction/</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简介</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0" name="矩形 9"/>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5527749" y="2060852"/>
            <a:ext cx="1105273" cy="1105273"/>
            <a:chOff x="5527746" y="2060848"/>
            <a:chExt cx="1105273" cy="1105273"/>
          </a:xfrm>
        </p:grpSpPr>
        <p:sp>
          <p:nvSpPr>
            <p:cNvPr id="2" name="椭圆 1"/>
            <p:cNvSpPr/>
            <p:nvPr/>
          </p:nvSpPr>
          <p:spPr>
            <a:xfrm>
              <a:off x="5527746" y="2060848"/>
              <a:ext cx="1105273" cy="1105273"/>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0534" y="2204864"/>
              <a:ext cx="899696" cy="899696"/>
            </a:xfrm>
            <a:prstGeom prst="rect">
              <a:avLst/>
            </a:prstGeom>
          </p:spPr>
        </p:pic>
      </p:grpSp>
    </p:spTree>
    <p:extLst>
      <p:ext uri="{BB962C8B-B14F-4D97-AF65-F5344CB8AC3E}">
        <p14:creationId xmlns:p14="http://schemas.microsoft.com/office/powerpoint/2010/main" val="377687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673" y="1174103"/>
            <a:ext cx="9716655" cy="5462951"/>
          </a:xfrm>
          <a:prstGeom prst="rect">
            <a:avLst/>
          </a:prstGeom>
        </p:spPr>
      </p:pic>
      <p:sp>
        <p:nvSpPr>
          <p:cNvPr id="8" name="文本框 7"/>
          <p:cNvSpPr txBox="1"/>
          <p:nvPr/>
        </p:nvSpPr>
        <p:spPr>
          <a:xfrm>
            <a:off x="5231904" y="184782"/>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delivery/</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发货</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860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27" y="1266466"/>
            <a:ext cx="9587345" cy="5390250"/>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filled orders/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已发货订单</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61905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7475"/>
            <a:ext cx="9753600" cy="5483722"/>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delivered info/</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物流信息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4648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36" y="1310602"/>
            <a:ext cx="11757890" cy="5784630"/>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store information/</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店铺信息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96494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46" y="1310602"/>
            <a:ext cx="11711710" cy="5766316"/>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store information/</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店铺信息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00692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36" y="1149697"/>
            <a:ext cx="11767127" cy="5793738"/>
          </a:xfrm>
          <a:prstGeom prst="rect">
            <a:avLst/>
          </a:prstGeom>
        </p:spPr>
      </p:pic>
      <p:sp>
        <p:nvSpPr>
          <p:cNvPr id="7" name="文本框 6"/>
          <p:cNvSpPr txBox="1"/>
          <p:nvPr/>
        </p:nvSpPr>
        <p:spPr>
          <a:xfrm>
            <a:off x="4655840" y="164274"/>
            <a:ext cx="4143499" cy="461665"/>
          </a:xfrm>
          <a:prstGeom prst="rect">
            <a:avLst/>
          </a:prstGeom>
          <a:noFill/>
        </p:spPr>
        <p:txBody>
          <a:bodyPr wrap="squar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store information/</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店铺信息</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8" name="矩形 7"/>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52245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2" y="954885"/>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6</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6" y="3188104"/>
            <a:ext cx="699230" cy="830997"/>
          </a:xfrm>
          <a:prstGeom prst="rect">
            <a:avLst/>
          </a:prstGeom>
          <a:noFill/>
        </p:spPr>
        <p:txBody>
          <a:bodyPr wrap="none" rtlCol="0">
            <a:spAutoFit/>
          </a:bodyPr>
          <a:lstStyle/>
          <a:p>
            <a:r>
              <a:rPr lang="en-US" altLang="zh-CN" sz="4800" dirty="0" err="1" smtClean="0">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9" y="38042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514387" y="2615237"/>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566757" y="2788597"/>
            <a:ext cx="5771132" cy="769441"/>
          </a:xfrm>
          <a:prstGeom prst="rect">
            <a:avLst/>
          </a:prstGeom>
          <a:noFill/>
        </p:spPr>
        <p:txBody>
          <a:bodyPr wrap="none" rtlCol="0">
            <a:spAutoFit/>
          </a:bodyPr>
          <a:lstStyle/>
          <a:p>
            <a:r>
              <a:rPr lang="en-US" altLang="zh-CN" sz="44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Limitations and Future</a:t>
            </a:r>
            <a:endParaRPr lang="en-US" altLang="zh-CN" sz="4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601868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ppt_w/2"/>
                                          </p:val>
                                        </p:tav>
                                        <p:tav tm="100000">
                                          <p:val>
                                            <p:strVal val="#ppt_x"/>
                                          </p:val>
                                        </p:tav>
                                      </p:tavLst>
                                    </p:anim>
                                    <p:anim calcmode="lin" valueType="num">
                                      <p:cBhvr>
                                        <p:cTn id="23" dur="500" fill="hold"/>
                                        <p:tgtEl>
                                          <p:spTgt spid="39"/>
                                        </p:tgtEl>
                                        <p:attrNameLst>
                                          <p:attrName>ppt_y</p:attrName>
                                        </p:attrNameLst>
                                      </p:cBhvr>
                                      <p:tavLst>
                                        <p:tav tm="0">
                                          <p:val>
                                            <p:strVal val="#ppt_y"/>
                                          </p:val>
                                        </p:tav>
                                        <p:tav tm="100000">
                                          <p:val>
                                            <p:strVal val="#ppt_y"/>
                                          </p:val>
                                        </p:tav>
                                      </p:tavLst>
                                    </p:anim>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3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39" grpId="0" animBg="1"/>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3432" y="1988840"/>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47728" y="2708920"/>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2024" y="2276872"/>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76320" y="1844824"/>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712943" y="3759427"/>
            <a:ext cx="389850" cy="461665"/>
          </a:xfrm>
          <a:prstGeom prst="rect">
            <a:avLst/>
          </a:prstGeom>
          <a:noFill/>
        </p:spPr>
        <p:txBody>
          <a:bodyPr wrap="none" rtlCol="0">
            <a:spAutoFit/>
          </a:bodyPr>
          <a:lstStyle/>
          <a:p>
            <a:pPr algn="ctr"/>
            <a:r>
              <a:rPr lang="en-US" altLang="zh-CN" sz="2400" dirty="0" smtClean="0">
                <a:solidFill>
                  <a:schemeClr val="bg1"/>
                </a:solidFill>
                <a:latin typeface="Arial" panose="020B0604020202020204" pitchFamily="34" charset="0"/>
                <a:ea typeface="等线" panose="02010600030101010101" pitchFamily="2" charset="-122"/>
                <a:cs typeface="Arial" panose="020B0604020202020204" pitchFamily="34" charset="0"/>
              </a:rPr>
              <a:t>S</a:t>
            </a:r>
            <a:endPar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11" name="矩形 10"/>
          <p:cNvSpPr/>
          <p:nvPr/>
        </p:nvSpPr>
        <p:spPr>
          <a:xfrm>
            <a:off x="3656085" y="4205406"/>
            <a:ext cx="2511923" cy="707886"/>
          </a:xfrm>
          <a:prstGeom prst="rect">
            <a:avLst/>
          </a:prstGeom>
        </p:spPr>
        <p:txBody>
          <a:bodyPr wrap="square">
            <a:spAutoFit/>
          </a:bodyPr>
          <a:lstStyle/>
          <a:p>
            <a:pPr marL="285750" indent="-285750">
              <a:buFont typeface="Wingdings" panose="05000000000000000000" pitchFamily="2" charset="2"/>
              <a:buChar char="l"/>
            </a:pPr>
            <a:r>
              <a:rPr lang="en-US" altLang="zh-CN" sz="2000" dirty="0" smtClean="0">
                <a:solidFill>
                  <a:schemeClr val="bg1"/>
                </a:solidFill>
                <a:latin typeface="等线" panose="02010600030101010101" pitchFamily="2" charset="-122"/>
                <a:ea typeface="等线" panose="02010600030101010101" pitchFamily="2" charset="-122"/>
              </a:rPr>
              <a:t>Safety</a:t>
            </a:r>
          </a:p>
          <a:p>
            <a:pPr marL="285750" indent="-285750">
              <a:buFont typeface="Wingdings" panose="05000000000000000000" pitchFamily="2" charset="2"/>
              <a:buChar char="l"/>
            </a:pPr>
            <a:r>
              <a:rPr lang="zh-CN" altLang="en-US" sz="2000" dirty="0" smtClean="0">
                <a:solidFill>
                  <a:schemeClr val="bg1"/>
                </a:solidFill>
                <a:latin typeface="等线" panose="02010600030101010101" pitchFamily="2" charset="-122"/>
                <a:ea typeface="等线" panose="02010600030101010101" pitchFamily="2" charset="-122"/>
              </a:rPr>
              <a:t>安全性</a:t>
            </a:r>
            <a:endParaRPr lang="zh-CN" altLang="en-US" sz="2000" dirty="0">
              <a:solidFill>
                <a:schemeClr val="bg1"/>
              </a:solidFill>
            </a:endParaRPr>
          </a:p>
        </p:txBody>
      </p:sp>
      <p:sp>
        <p:nvSpPr>
          <p:cNvPr id="12" name="文本框 11"/>
          <p:cNvSpPr txBox="1"/>
          <p:nvPr/>
        </p:nvSpPr>
        <p:spPr>
          <a:xfrm>
            <a:off x="1995662" y="3399387"/>
            <a:ext cx="441146" cy="461665"/>
          </a:xfrm>
          <a:prstGeom prst="rect">
            <a:avLst/>
          </a:prstGeom>
          <a:noFill/>
        </p:spPr>
        <p:txBody>
          <a:bodyPr wrap="none" rtlCol="0">
            <a:spAutoFit/>
          </a:bodyPr>
          <a:lstStyle/>
          <a:p>
            <a:pPr algn="ctr"/>
            <a:r>
              <a:rPr lang="en-US" altLang="zh-CN" sz="2400" dirty="0" smtClean="0">
                <a:solidFill>
                  <a:schemeClr val="bg1"/>
                </a:solidFill>
                <a:latin typeface="Arial" panose="020B0604020202020204" pitchFamily="34" charset="0"/>
                <a:ea typeface="等线" panose="02010600030101010101" pitchFamily="2" charset="-122"/>
                <a:cs typeface="Arial" panose="020B0604020202020204" pitchFamily="34" charset="0"/>
              </a:rPr>
              <a:t>M</a:t>
            </a:r>
            <a:endPar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13" name="矩形 12"/>
          <p:cNvSpPr/>
          <p:nvPr/>
        </p:nvSpPr>
        <p:spPr>
          <a:xfrm>
            <a:off x="964453" y="3915057"/>
            <a:ext cx="2511923" cy="707886"/>
          </a:xfrm>
          <a:prstGeom prst="rect">
            <a:avLst/>
          </a:prstGeom>
        </p:spPr>
        <p:txBody>
          <a:bodyPr wrap="square">
            <a:spAutoFit/>
          </a:bodyPr>
          <a:lstStyle/>
          <a:p>
            <a:pPr marL="285750" indent="-285750">
              <a:buFont typeface="Wingdings" panose="05000000000000000000" pitchFamily="2" charset="2"/>
              <a:buChar char="l"/>
            </a:pPr>
            <a:r>
              <a:rPr lang="en-US" altLang="zh-CN" sz="2000" dirty="0" smtClean="0">
                <a:solidFill>
                  <a:schemeClr val="bg1"/>
                </a:solidFill>
                <a:latin typeface="等线" panose="02010600030101010101" pitchFamily="2" charset="-122"/>
                <a:ea typeface="等线" panose="02010600030101010101" pitchFamily="2" charset="-122"/>
              </a:rPr>
              <a:t>Mobile terminal</a:t>
            </a:r>
          </a:p>
          <a:p>
            <a:pPr marL="285750" indent="-285750">
              <a:buFont typeface="Wingdings" panose="05000000000000000000" pitchFamily="2" charset="2"/>
              <a:buChar char="l"/>
            </a:pPr>
            <a:r>
              <a:rPr lang="zh-CN" altLang="en-US" sz="2000" dirty="0" smtClean="0">
                <a:solidFill>
                  <a:schemeClr val="bg1"/>
                </a:solidFill>
                <a:latin typeface="等线" panose="02010600030101010101" pitchFamily="2" charset="-122"/>
                <a:ea typeface="等线" panose="02010600030101010101" pitchFamily="2" charset="-122"/>
              </a:rPr>
              <a:t>手机终端</a:t>
            </a:r>
            <a:endParaRPr lang="en-US" altLang="zh-CN" sz="2000" dirty="0">
              <a:solidFill>
                <a:schemeClr val="bg1"/>
              </a:solidFill>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59497" y="2065827"/>
            <a:ext cx="1416067" cy="1219161"/>
          </a:xfrm>
          <a:prstGeom prst="rect">
            <a:avLst/>
          </a:prstGeom>
        </p:spPr>
      </p:pic>
      <p:pic>
        <p:nvPicPr>
          <p:cNvPr id="15" name="图片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27624" y="2722410"/>
            <a:ext cx="1190963" cy="1009715"/>
          </a:xfrm>
          <a:prstGeom prst="rect">
            <a:avLst/>
          </a:prstGeom>
        </p:spPr>
      </p:pic>
      <p:sp>
        <p:nvSpPr>
          <p:cNvPr id="16" name="文本框 15"/>
          <p:cNvSpPr txBox="1"/>
          <p:nvPr/>
        </p:nvSpPr>
        <p:spPr>
          <a:xfrm>
            <a:off x="7377239" y="3759427"/>
            <a:ext cx="389850" cy="461665"/>
          </a:xfrm>
          <a:prstGeom prst="rect">
            <a:avLst/>
          </a:prstGeom>
          <a:noFill/>
        </p:spPr>
        <p:txBody>
          <a:bodyPr wrap="none" rtlCol="0">
            <a:spAutoFit/>
          </a:bodyPr>
          <a:lstStyle/>
          <a:p>
            <a:pPr algn="ctr"/>
            <a:r>
              <a:rPr lang="en-US" altLang="zh-CN" sz="2400" dirty="0" smtClean="0">
                <a:solidFill>
                  <a:schemeClr val="bg1"/>
                </a:solidFill>
                <a:latin typeface="Arial" panose="020B0604020202020204" pitchFamily="34" charset="0"/>
                <a:ea typeface="等线" panose="02010600030101010101" pitchFamily="2" charset="-122"/>
                <a:cs typeface="Arial" panose="020B0604020202020204" pitchFamily="34" charset="0"/>
              </a:rPr>
              <a:t>P</a:t>
            </a:r>
            <a:endPar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17" name="矩形 16"/>
          <p:cNvSpPr/>
          <p:nvPr/>
        </p:nvSpPr>
        <p:spPr>
          <a:xfrm>
            <a:off x="6320381" y="4275097"/>
            <a:ext cx="2511923" cy="707886"/>
          </a:xfrm>
          <a:prstGeom prst="rect">
            <a:avLst/>
          </a:prstGeom>
        </p:spPr>
        <p:txBody>
          <a:bodyPr wrap="square">
            <a:spAutoFit/>
          </a:bodyPr>
          <a:lstStyle/>
          <a:p>
            <a:pPr marL="285750" indent="-285750">
              <a:buFont typeface="Wingdings" panose="05000000000000000000" pitchFamily="2" charset="2"/>
              <a:buChar char="l"/>
            </a:pPr>
            <a:r>
              <a:rPr lang="en-US" altLang="zh-CN" sz="2000" dirty="0" smtClean="0">
                <a:solidFill>
                  <a:schemeClr val="bg1"/>
                </a:solidFill>
                <a:latin typeface="等线" panose="02010600030101010101" pitchFamily="2" charset="-122"/>
                <a:ea typeface="等线" panose="02010600030101010101" pitchFamily="2" charset="-122"/>
              </a:rPr>
              <a:t>payment method</a:t>
            </a:r>
          </a:p>
          <a:p>
            <a:pPr marL="285750" indent="-285750">
              <a:buFont typeface="Wingdings" panose="05000000000000000000" pitchFamily="2" charset="2"/>
              <a:buChar char="l"/>
            </a:pPr>
            <a:r>
              <a:rPr lang="zh-CN" altLang="en-US" sz="2000" dirty="0" smtClean="0">
                <a:solidFill>
                  <a:schemeClr val="bg1"/>
                </a:solidFill>
                <a:latin typeface="等线" panose="02010600030101010101" pitchFamily="2" charset="-122"/>
                <a:ea typeface="等线" panose="02010600030101010101" pitchFamily="2" charset="-122"/>
              </a:rPr>
              <a:t>支付功能</a:t>
            </a:r>
            <a:endParaRPr lang="en-US" altLang="zh-CN" sz="2000" dirty="0">
              <a:solidFill>
                <a:schemeClr val="bg1"/>
              </a:solidFill>
              <a:latin typeface="等线" panose="02010600030101010101" pitchFamily="2" charset="-122"/>
              <a:ea typeface="等线" panose="02010600030101010101" pitchFamily="2" charset="-122"/>
            </a:endParaRPr>
          </a:p>
        </p:txBody>
      </p:sp>
      <p:pic>
        <p:nvPicPr>
          <p:cNvPr id="18" name="图片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36712" y="2453272"/>
            <a:ext cx="1459189" cy="1108133"/>
          </a:xfrm>
          <a:prstGeom prst="rect">
            <a:avLst/>
          </a:prstGeom>
        </p:spPr>
      </p:pic>
      <p:pic>
        <p:nvPicPr>
          <p:cNvPr id="19" name="图片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78724" y="2032181"/>
            <a:ext cx="1515475" cy="1170573"/>
          </a:xfrm>
          <a:prstGeom prst="rect">
            <a:avLst/>
          </a:prstGeom>
        </p:spPr>
      </p:pic>
      <p:sp>
        <p:nvSpPr>
          <p:cNvPr id="20" name="文本框 19"/>
          <p:cNvSpPr txBox="1"/>
          <p:nvPr/>
        </p:nvSpPr>
        <p:spPr>
          <a:xfrm>
            <a:off x="10041535" y="3525233"/>
            <a:ext cx="389850" cy="461665"/>
          </a:xfrm>
          <a:prstGeom prst="rect">
            <a:avLst/>
          </a:prstGeom>
          <a:noFill/>
        </p:spPr>
        <p:txBody>
          <a:bodyPr wrap="none" rtlCol="0">
            <a:spAutoFit/>
          </a:bodyPr>
          <a:lstStyle/>
          <a:p>
            <a:pPr algn="ctr"/>
            <a:r>
              <a:rPr lang="en-US" altLang="zh-CN" sz="2400" dirty="0" smtClean="0">
                <a:solidFill>
                  <a:schemeClr val="bg1"/>
                </a:solidFill>
                <a:latin typeface="Arial" panose="020B0604020202020204" pitchFamily="34" charset="0"/>
                <a:ea typeface="等线" panose="02010600030101010101" pitchFamily="2" charset="-122"/>
                <a:cs typeface="Arial" panose="020B0604020202020204" pitchFamily="34" charset="0"/>
              </a:rPr>
              <a:t>E</a:t>
            </a:r>
            <a:endPar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21" name="矩形 20"/>
          <p:cNvSpPr/>
          <p:nvPr/>
        </p:nvSpPr>
        <p:spPr>
          <a:xfrm>
            <a:off x="8984677" y="4040903"/>
            <a:ext cx="2511923" cy="707886"/>
          </a:xfrm>
          <a:prstGeom prst="rect">
            <a:avLst/>
          </a:prstGeom>
        </p:spPr>
        <p:txBody>
          <a:bodyPr wrap="square">
            <a:spAutoFit/>
          </a:bodyPr>
          <a:lstStyle/>
          <a:p>
            <a:pPr marL="285750" indent="-285750">
              <a:buFont typeface="Wingdings" panose="05000000000000000000" pitchFamily="2" charset="2"/>
              <a:buChar char="l"/>
            </a:pPr>
            <a:r>
              <a:rPr lang="en-US" altLang="zh-CN" sz="2000" dirty="0" smtClean="0">
                <a:solidFill>
                  <a:schemeClr val="bg1"/>
                </a:solidFill>
                <a:latin typeface="等线" panose="02010600030101010101" pitchFamily="2" charset="-122"/>
                <a:ea typeface="等线" panose="02010600030101010101" pitchFamily="2" charset="-122"/>
              </a:rPr>
              <a:t>Efficiency</a:t>
            </a:r>
          </a:p>
          <a:p>
            <a:pPr marL="285750" indent="-285750">
              <a:buFont typeface="Wingdings" panose="05000000000000000000" pitchFamily="2" charset="2"/>
              <a:buChar char="l"/>
            </a:pPr>
            <a:r>
              <a:rPr lang="zh-CN" altLang="en-US" sz="2000" dirty="0">
                <a:solidFill>
                  <a:schemeClr val="bg1"/>
                </a:solidFill>
                <a:latin typeface="等线" panose="02010600030101010101" pitchFamily="2" charset="-122"/>
                <a:ea typeface="等线" panose="02010600030101010101" pitchFamily="2" charset="-122"/>
              </a:rPr>
              <a:t>高效性</a:t>
            </a:r>
            <a:endParaRPr lang="en-US" altLang="zh-CN" sz="2000" dirty="0">
              <a:solidFill>
                <a:schemeClr val="bg1"/>
              </a:solidFill>
              <a:latin typeface="等线" panose="02010600030101010101" pitchFamily="2" charset="-122"/>
              <a:ea typeface="等线" panose="02010600030101010101" pitchFamily="2" charset="-122"/>
            </a:endParaRPr>
          </a:p>
        </p:txBody>
      </p:sp>
      <p:sp>
        <p:nvSpPr>
          <p:cNvPr id="22" name="文本框 21"/>
          <p:cNvSpPr txBox="1"/>
          <p:nvPr/>
        </p:nvSpPr>
        <p:spPr>
          <a:xfrm>
            <a:off x="5267089" y="243226"/>
            <a:ext cx="2358338"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Limitations/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不足</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3" name="矩形 22"/>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088833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37"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900" decel="100000" fill="hold"/>
                                        <p:tgtEl>
                                          <p:spTgt spid="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5" presetID="10" presetClass="entr" presetSubtype="0"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par>
                                <p:cTn id="41" presetID="10" presetClass="entr" presetSubtype="0" fill="hold" nodeType="withEffect">
                                  <p:stCondLst>
                                    <p:cond delay="2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par>
                                <p:cTn id="44" presetID="10" presetClass="entr" presetSubtype="0" fill="hold" nodeType="withEffect">
                                  <p:stCondLst>
                                    <p:cond delay="3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par>
                                <p:cTn id="47" presetID="42" presetClass="entr" presetSubtype="0" fill="hold" grpId="0" nodeType="withEffect">
                                  <p:stCondLst>
                                    <p:cond delay="2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0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35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25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75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325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75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6" grpId="0"/>
      <p:bldP spid="17" grpId="0"/>
      <p:bldP spid="20" grpId="0"/>
      <p:bldP spid="21" grpId="0"/>
      <p:bldP spid="22" grpId="0"/>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2335896" cy="400110"/>
          </a:xfrm>
          <a:prstGeom prst="rect">
            <a:avLst/>
          </a:prstGeom>
          <a:noFill/>
        </p:spPr>
        <p:txBody>
          <a:bodyPr wrap="none" rtlCol="0">
            <a:spAutoFit/>
          </a:bodyPr>
          <a:lstStyle/>
          <a:p>
            <a:r>
              <a:rPr lang="en-US" altLang="zh-CN" sz="2000" dirty="0" smtClean="0">
                <a:solidFill>
                  <a:srgbClr val="131313"/>
                </a:solidFill>
                <a:latin typeface="Arial" panose="020B0604020202020204" pitchFamily="34" charset="0"/>
                <a:ea typeface="等线" panose="02010600030101010101" pitchFamily="2" charset="-122"/>
                <a:cs typeface="Arial" panose="020B0604020202020204" pitchFamily="34" charset="0"/>
              </a:rPr>
              <a:t>Multi platform login</a:t>
            </a:r>
            <a:endPar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1" name="矩形 10"/>
          <p:cNvSpPr/>
          <p:nvPr/>
        </p:nvSpPr>
        <p:spPr>
          <a:xfrm>
            <a:off x="7604788" y="2690339"/>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sym typeface="Nexa Bold" charset="0"/>
              </a:rPr>
              <a:t>In the future we are not just registered and logon, we can also log in through other platforms, such as: QQ, WeChat...</a:t>
            </a:r>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723549" cy="400110"/>
          </a:xfrm>
          <a:prstGeom prst="rect">
            <a:avLst/>
          </a:prstGeom>
          <a:noFill/>
        </p:spPr>
        <p:txBody>
          <a:bodyPr wrap="none" rtlCol="0">
            <a:spAutoFit/>
          </a:bodyPr>
          <a:lstStyle/>
          <a:p>
            <a:r>
              <a:rPr lang="zh-CN" altLang="en-US" sz="2000" dirty="0" smtClean="0">
                <a:solidFill>
                  <a:srgbClr val="131313"/>
                </a:solidFill>
                <a:latin typeface="Arial" panose="020B0604020202020204" pitchFamily="34" charset="0"/>
                <a:ea typeface="等线" panose="02010600030101010101" pitchFamily="2" charset="-122"/>
                <a:cs typeface="Arial" panose="020B0604020202020204" pitchFamily="34" charset="0"/>
              </a:rPr>
              <a:t>多平台的登录</a:t>
            </a:r>
            <a:endPar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7" name="矩形 16"/>
          <p:cNvSpPr/>
          <p:nvPr/>
        </p:nvSpPr>
        <p:spPr>
          <a:xfrm>
            <a:off x="7604788" y="4789612"/>
            <a:ext cx="3963821" cy="584775"/>
          </a:xfrm>
          <a:prstGeom prst="rect">
            <a:avLst/>
          </a:prstGeom>
        </p:spPr>
        <p:txBody>
          <a:bodyPr wrap="square">
            <a:spAutoFit/>
          </a:bodyPr>
          <a:lstStyle/>
          <a:p>
            <a:r>
              <a:rPr lang="zh-CN" altLang="en-US" sz="1600" dirty="0">
                <a:solidFill>
                  <a:srgbClr val="131313"/>
                </a:solidFill>
                <a:latin typeface="等线" panose="02010600030101010101" pitchFamily="2" charset="-122"/>
                <a:ea typeface="等线" panose="02010600030101010101" pitchFamily="2" charset="-122"/>
              </a:rPr>
              <a:t>在未来，我们不只是注册和登录，也</a:t>
            </a:r>
            <a:r>
              <a:rPr lang="zh-CN" altLang="en-US" sz="1600" dirty="0" smtClean="0">
                <a:solidFill>
                  <a:srgbClr val="131313"/>
                </a:solidFill>
                <a:latin typeface="等线" panose="02010600030101010101" pitchFamily="2" charset="-122"/>
                <a:ea typeface="等线" panose="02010600030101010101" pitchFamily="2" charset="-122"/>
              </a:rPr>
              <a:t>可以通过其他平台进行登录，</a:t>
            </a:r>
            <a:r>
              <a:rPr lang="zh-CN" altLang="en-US" sz="1600" dirty="0">
                <a:solidFill>
                  <a:srgbClr val="131313"/>
                </a:solidFill>
                <a:latin typeface="等线" panose="02010600030101010101" pitchFamily="2" charset="-122"/>
                <a:ea typeface="等线" panose="02010600030101010101" pitchFamily="2" charset="-122"/>
              </a:rPr>
              <a:t>如：</a:t>
            </a:r>
            <a:r>
              <a:rPr lang="en-US" altLang="zh-CN" sz="1600" dirty="0">
                <a:solidFill>
                  <a:srgbClr val="131313"/>
                </a:solidFill>
                <a:latin typeface="等线" panose="02010600030101010101" pitchFamily="2" charset="-122"/>
                <a:ea typeface="等线" panose="02010600030101010101" pitchFamily="2" charset="-122"/>
              </a:rPr>
              <a:t>QQ</a:t>
            </a:r>
            <a:r>
              <a:rPr lang="zh-CN" altLang="en-US" sz="1600" dirty="0">
                <a:solidFill>
                  <a:srgbClr val="131313"/>
                </a:solidFill>
                <a:latin typeface="等线" panose="02010600030101010101" pitchFamily="2" charset="-122"/>
                <a:ea typeface="等线" panose="02010600030101010101" pitchFamily="2" charset="-122"/>
              </a:rPr>
              <a:t>、微信</a:t>
            </a:r>
            <a:r>
              <a:rPr lang="en-US" altLang="zh-CN" sz="1600" dirty="0">
                <a:solidFill>
                  <a:srgbClr val="131313"/>
                </a:solidFill>
                <a:latin typeface="等线" panose="02010600030101010101" pitchFamily="2" charset="-122"/>
                <a:ea typeface="等线" panose="02010600030101010101" pitchFamily="2" charset="-122"/>
              </a:rPr>
              <a:t>…</a:t>
            </a:r>
            <a:endParaRPr lang="zh-CN" altLang="en-US" sz="1600" dirty="0"/>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 y="1966528"/>
            <a:ext cx="6076823" cy="4054760"/>
          </a:xfrm>
          <a:prstGeom prst="rect">
            <a:avLst/>
          </a:prstGeom>
        </p:spPr>
      </p:pic>
      <p:sp>
        <p:nvSpPr>
          <p:cNvPr id="18" name="文本框 17"/>
          <p:cNvSpPr txBox="1"/>
          <p:nvPr/>
        </p:nvSpPr>
        <p:spPr>
          <a:xfrm>
            <a:off x="5586321" y="180219"/>
            <a:ext cx="1774845"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Future/</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期望</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9" name="矩形 1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14803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408368" y="6610739"/>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a:t>
            </a:r>
            <a:endParaRPr lang="en-US" altLang="zh-CN" sz="100" dirty="0">
              <a:solidFill>
                <a:schemeClr val="bg1"/>
              </a:solidFill>
            </a:endParaRPr>
          </a:p>
          <a:p>
            <a:pPr lvl="0"/>
            <a:r>
              <a:rPr lang="zh-CN" altLang="en-US" sz="100" dirty="0" smtClean="0">
                <a:solidFill>
                  <a:schemeClr val="bg1"/>
                </a:solidFill>
              </a:rPr>
              <a:t>字体下载：</a:t>
            </a:r>
            <a:r>
              <a:rPr lang="en-US" altLang="zh-CN" sz="100" dirty="0" smtClean="0">
                <a:solidFill>
                  <a:schemeClr val="bg1"/>
                </a:solidFill>
              </a:rPr>
              <a:t>www.1ppt.com/ziti/</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平行四边形 4"/>
          <p:cNvSpPr/>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31362" y="2309975"/>
            <a:ext cx="3929281"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5172065" y="3582308"/>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4811045" y="4067780"/>
            <a:ext cx="2569934" cy="369332"/>
          </a:xfrm>
          <a:prstGeom prst="rect">
            <a:avLst/>
          </a:prstGeom>
        </p:spPr>
        <p:txBody>
          <a:bodyPr wrap="none">
            <a:spAutoFit/>
          </a:bodyPr>
          <a:lstStyle/>
          <a:p>
            <a:pPr algn="ctr"/>
            <a:r>
              <a:rPr lang="en-US" altLang="zh-CN" dirty="0">
                <a:solidFill>
                  <a:schemeClr val="tx1">
                    <a:lumMod val="50000"/>
                    <a:lumOff val="50000"/>
                  </a:schemeClr>
                </a:solidFill>
                <a:latin typeface="Arial" panose="020B0604020202020204" pitchFamily="34" charset="0"/>
                <a:cs typeface="Arial" panose="020B0604020202020204" pitchFamily="34" charset="0"/>
              </a:rPr>
              <a:t>Thank you for </a:t>
            </a:r>
            <a:r>
              <a:rPr lang="en-US" altLang="zh-CN" dirty="0" smtClean="0">
                <a:solidFill>
                  <a:schemeClr val="tx1">
                    <a:lumMod val="50000"/>
                    <a:lumOff val="50000"/>
                  </a:schemeClr>
                </a:solidFill>
                <a:latin typeface="Arial" panose="020B0604020202020204" pitchFamily="34" charset="0"/>
                <a:cs typeface="Arial" panose="020B0604020202020204" pitchFamily="34" charset="0"/>
              </a:rPr>
              <a:t>watching</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9355" y="1336679"/>
            <a:ext cx="973293" cy="973293"/>
          </a:xfrm>
          <a:prstGeom prst="rect">
            <a:avLst/>
          </a:prstGeom>
        </p:spPr>
      </p:pic>
    </p:spTree>
    <p:extLst>
      <p:ext uri="{BB962C8B-B14F-4D97-AF65-F5344CB8AC3E}">
        <p14:creationId xmlns:p14="http://schemas.microsoft.com/office/powerpoint/2010/main" val="1333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743750"/>
            <a:ext cx="6633019" cy="4421554"/>
          </a:xfrm>
          <a:prstGeom prst="rect">
            <a:avLst/>
          </a:prstGeom>
        </p:spPr>
      </p:pic>
      <p:sp>
        <p:nvSpPr>
          <p:cNvPr id="9" name="矩形: 圆角 8"/>
          <p:cNvSpPr/>
          <p:nvPr/>
        </p:nvSpPr>
        <p:spPr>
          <a:xfrm>
            <a:off x="5519937" y="1946364"/>
            <a:ext cx="6009627"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31928" y="3310602"/>
            <a:ext cx="6009627" cy="914400"/>
          </a:xfrm>
          <a:prstGeom prst="roundRect">
            <a:avLst>
              <a:gd name="adj" fmla="val 50000"/>
            </a:avLst>
          </a:prstGeom>
          <a:solidFill>
            <a:srgbClr val="53575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43917" y="4674840"/>
            <a:ext cx="6009627"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1759" y="3412837"/>
            <a:ext cx="808484" cy="808484"/>
          </a:xfrm>
          <a:prstGeom prst="rect">
            <a:avLst/>
          </a:prstGeom>
        </p:spPr>
      </p:pic>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73497" y="1898848"/>
            <a:ext cx="1005459" cy="1005458"/>
          </a:xfrm>
          <a:prstGeom prst="rect">
            <a:avLst/>
          </a:prstGeom>
        </p:spPr>
      </p:pic>
      <p:pic>
        <p:nvPicPr>
          <p:cNvPr id="15" name="图片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3264" y="4758247"/>
            <a:ext cx="754499" cy="754499"/>
          </a:xfrm>
          <a:prstGeom prst="rect">
            <a:avLst/>
          </a:prstGeom>
        </p:spPr>
      </p:pic>
      <p:sp>
        <p:nvSpPr>
          <p:cNvPr id="16" name="矩形 15"/>
          <p:cNvSpPr/>
          <p:nvPr/>
        </p:nvSpPr>
        <p:spPr>
          <a:xfrm>
            <a:off x="6578955" y="2093666"/>
            <a:ext cx="4950608" cy="646331"/>
          </a:xfrm>
          <a:prstGeom prst="rect">
            <a:avLst/>
          </a:prstGeom>
        </p:spPr>
        <p:txBody>
          <a:bodyPr wrap="square">
            <a:spAutoFit/>
          </a:bodyPr>
          <a:lstStyle/>
          <a:p>
            <a:r>
              <a:rPr lang="en-US" altLang="zh-CN" dirty="0" smtClean="0">
                <a:solidFill>
                  <a:schemeClr val="bg1"/>
                </a:solidFill>
                <a:latin typeface="等线" panose="02010600030101010101" pitchFamily="2" charset="-122"/>
                <a:ea typeface="等线" panose="02010600030101010101" pitchFamily="2" charset="-122"/>
              </a:rPr>
              <a:t>C2C</a:t>
            </a:r>
          </a:p>
          <a:p>
            <a:r>
              <a:rPr lang="zh-CN" altLang="en-US" dirty="0" smtClean="0">
                <a:solidFill>
                  <a:schemeClr val="bg1"/>
                </a:solidFill>
              </a:rPr>
              <a:t>用户到用户</a:t>
            </a:r>
            <a:endParaRPr lang="zh-CN" altLang="en-US" dirty="0">
              <a:solidFill>
                <a:schemeClr val="bg1"/>
              </a:solidFill>
            </a:endParaRPr>
          </a:p>
        </p:txBody>
      </p:sp>
      <p:sp>
        <p:nvSpPr>
          <p:cNvPr id="17" name="矩形 16"/>
          <p:cNvSpPr/>
          <p:nvPr/>
        </p:nvSpPr>
        <p:spPr>
          <a:xfrm>
            <a:off x="6633019" y="3467885"/>
            <a:ext cx="4950608" cy="646331"/>
          </a:xfrm>
          <a:prstGeom prst="rect">
            <a:avLst/>
          </a:prstGeom>
        </p:spPr>
        <p:txBody>
          <a:bodyPr wrap="square">
            <a:spAutoFit/>
          </a:bodyPr>
          <a:lstStyle/>
          <a:p>
            <a:r>
              <a:rPr lang="en-US" altLang="zh-CN" dirty="0" smtClean="0">
                <a:solidFill>
                  <a:schemeClr val="bg1"/>
                </a:solidFill>
                <a:latin typeface="等线" panose="02010600030101010101" pitchFamily="2" charset="-122"/>
                <a:ea typeface="等线" panose="02010600030101010101" pitchFamily="2" charset="-122"/>
              </a:rPr>
              <a:t>Convenient for user</a:t>
            </a:r>
          </a:p>
          <a:p>
            <a:r>
              <a:rPr lang="zh-CN" altLang="en-US" dirty="0" smtClean="0">
                <a:solidFill>
                  <a:schemeClr val="bg1"/>
                </a:solidFill>
              </a:rPr>
              <a:t>便利用户</a:t>
            </a:r>
            <a:endParaRPr lang="zh-CN" altLang="en-US" dirty="0">
              <a:solidFill>
                <a:schemeClr val="bg1"/>
              </a:solidFill>
            </a:endParaRPr>
          </a:p>
        </p:txBody>
      </p:sp>
      <p:sp>
        <p:nvSpPr>
          <p:cNvPr id="18" name="矩形 17"/>
          <p:cNvSpPr/>
          <p:nvPr/>
        </p:nvSpPr>
        <p:spPr>
          <a:xfrm>
            <a:off x="6687084" y="4842104"/>
            <a:ext cx="4950608" cy="646331"/>
          </a:xfrm>
          <a:prstGeom prst="rect">
            <a:avLst/>
          </a:prstGeom>
        </p:spPr>
        <p:txBody>
          <a:bodyPr wrap="square">
            <a:spAutoFit/>
          </a:bodyPr>
          <a:lstStyle/>
          <a:p>
            <a:r>
              <a:rPr lang="en-US" altLang="zh-CN" dirty="0" smtClean="0">
                <a:solidFill>
                  <a:schemeClr val="bg1"/>
                </a:solidFill>
                <a:latin typeface="等线" panose="02010600030101010101" pitchFamily="2" charset="-122"/>
                <a:ea typeface="等线" panose="02010600030101010101" pitchFamily="2" charset="-122"/>
              </a:rPr>
              <a:t>Pay Online</a:t>
            </a:r>
          </a:p>
          <a:p>
            <a:r>
              <a:rPr lang="zh-CN" altLang="en-US" dirty="0" smtClean="0">
                <a:solidFill>
                  <a:schemeClr val="bg1"/>
                </a:solidFill>
                <a:latin typeface="等线" panose="02010600030101010101" pitchFamily="2" charset="-122"/>
                <a:ea typeface="等线" panose="02010600030101010101" pitchFamily="2" charset="-122"/>
              </a:rPr>
              <a:t>网上支付</a:t>
            </a:r>
            <a:endParaRPr lang="zh-CN" altLang="en-US" dirty="0">
              <a:solidFill>
                <a:schemeClr val="bg1"/>
              </a:solidFill>
            </a:endParaRPr>
          </a:p>
        </p:txBody>
      </p:sp>
      <p:sp>
        <p:nvSpPr>
          <p:cNvPr id="19" name="文本框 18"/>
          <p:cNvSpPr txBox="1"/>
          <p:nvPr/>
        </p:nvSpPr>
        <p:spPr>
          <a:xfrm>
            <a:off x="4007768" y="165986"/>
            <a:ext cx="4649030"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System Characteristics/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系统特征</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0" name="矩形 19"/>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502540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12" presetClass="entr" presetSubtype="8" fill="hold" nodeType="withEffect">
                                  <p:stCondLst>
                                    <p:cond delay="1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par>
                                <p:cTn id="19" presetID="12" presetClass="entr" presetSubtype="8" fill="hold" nodeType="withEffect">
                                  <p:stCondLst>
                                    <p:cond delay="175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8" fill="hold" nodeType="withEffect">
                                  <p:stCondLst>
                                    <p:cond delay="2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par>
                                <p:cTn id="27" presetID="17" presetClass="entr" presetSubtype="8"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ppt_w/2"/>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8" fill="hold" grpId="0" nodeType="withEffect">
                                  <p:stCondLst>
                                    <p:cond delay="20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22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ppt_x-#ppt_w/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16" presetClass="entr" presetSubtype="42" fill="hold" grpId="0" nodeType="withEffect">
                                  <p:stCondLst>
                                    <p:cond delay="2000"/>
                                  </p:stCondLst>
                                  <p:childTnLst>
                                    <p:set>
                                      <p:cBhvr>
                                        <p:cTn id="46" dur="1" fill="hold">
                                          <p:stCondLst>
                                            <p:cond delay="0"/>
                                          </p:stCondLst>
                                        </p:cTn>
                                        <p:tgtEl>
                                          <p:spTgt spid="16"/>
                                        </p:tgtEl>
                                        <p:attrNameLst>
                                          <p:attrName>style.visibility</p:attrName>
                                        </p:attrNameLst>
                                      </p:cBhvr>
                                      <p:to>
                                        <p:strVal val="visible"/>
                                      </p:to>
                                    </p:set>
                                    <p:animEffect transition="in" filter="barn(outHorizontal)">
                                      <p:cBhvr>
                                        <p:cTn id="47" dur="500"/>
                                        <p:tgtEl>
                                          <p:spTgt spid="16"/>
                                        </p:tgtEl>
                                      </p:cBhvr>
                                    </p:animEffect>
                                  </p:childTnLst>
                                </p:cTn>
                              </p:par>
                              <p:par>
                                <p:cTn id="48" presetID="16" presetClass="entr" presetSubtype="42" fill="hold" grpId="0" nodeType="withEffect">
                                  <p:stCondLst>
                                    <p:cond delay="2250"/>
                                  </p:stCondLst>
                                  <p:childTnLst>
                                    <p:set>
                                      <p:cBhvr>
                                        <p:cTn id="49" dur="1" fill="hold">
                                          <p:stCondLst>
                                            <p:cond delay="0"/>
                                          </p:stCondLst>
                                        </p:cTn>
                                        <p:tgtEl>
                                          <p:spTgt spid="17"/>
                                        </p:tgtEl>
                                        <p:attrNameLst>
                                          <p:attrName>style.visibility</p:attrName>
                                        </p:attrNameLst>
                                      </p:cBhvr>
                                      <p:to>
                                        <p:strVal val="visible"/>
                                      </p:to>
                                    </p:set>
                                    <p:animEffect transition="in" filter="barn(outHorizontal)">
                                      <p:cBhvr>
                                        <p:cTn id="50" dur="500"/>
                                        <p:tgtEl>
                                          <p:spTgt spid="17"/>
                                        </p:tgtEl>
                                      </p:cBhvr>
                                    </p:animEffect>
                                  </p:childTnLst>
                                </p:cTn>
                              </p:par>
                              <p:par>
                                <p:cTn id="51" presetID="16" presetClass="entr" presetSubtype="42" fill="hold" grpId="0" nodeType="withEffect">
                                  <p:stCondLst>
                                    <p:cond delay="2500"/>
                                  </p:stCondLst>
                                  <p:childTnLst>
                                    <p:set>
                                      <p:cBhvr>
                                        <p:cTn id="52" dur="1" fill="hold">
                                          <p:stCondLst>
                                            <p:cond delay="0"/>
                                          </p:stCondLst>
                                        </p:cTn>
                                        <p:tgtEl>
                                          <p:spTgt spid="18"/>
                                        </p:tgtEl>
                                        <p:attrNameLst>
                                          <p:attrName>style.visibility</p:attrName>
                                        </p:attrNameLst>
                                      </p:cBhvr>
                                      <p:to>
                                        <p:strVal val="visible"/>
                                      </p:to>
                                    </p:set>
                                    <p:animEffect transition="in" filter="barn(outHorizontal)">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p:bldP spid="17" grpId="0"/>
      <p:bldP spid="18" grpId="0"/>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2" y="954885"/>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2</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6" y="3188104"/>
            <a:ext cx="870751"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nd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9" y="38042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514387" y="2615237"/>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566757" y="2788597"/>
            <a:ext cx="5743880" cy="1015663"/>
          </a:xfrm>
          <a:prstGeom prst="rect">
            <a:avLst/>
          </a:prstGeom>
          <a:noFill/>
        </p:spPr>
        <p:txBody>
          <a:bodyPr wrap="none" rtlCol="0">
            <a:spAutoFit/>
          </a:bodyPr>
          <a:lstStyle/>
          <a:p>
            <a:r>
              <a:rPr lang="en-US" altLang="zh-CN" sz="60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Group Members</a:t>
            </a:r>
            <a:endParaRPr lang="en-US" altLang="zh-CN" sz="60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42451184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ppt_w/2"/>
                                          </p:val>
                                        </p:tav>
                                        <p:tav tm="100000">
                                          <p:val>
                                            <p:strVal val="#ppt_x"/>
                                          </p:val>
                                        </p:tav>
                                      </p:tavLst>
                                    </p:anim>
                                    <p:anim calcmode="lin" valueType="num">
                                      <p:cBhvr>
                                        <p:cTn id="23" dur="500" fill="hold"/>
                                        <p:tgtEl>
                                          <p:spTgt spid="39"/>
                                        </p:tgtEl>
                                        <p:attrNameLst>
                                          <p:attrName>ppt_y</p:attrName>
                                        </p:attrNameLst>
                                      </p:cBhvr>
                                      <p:tavLst>
                                        <p:tav tm="0">
                                          <p:val>
                                            <p:strVal val="#ppt_y"/>
                                          </p:val>
                                        </p:tav>
                                        <p:tav tm="100000">
                                          <p:val>
                                            <p:strVal val="#ppt_y"/>
                                          </p:val>
                                        </p:tav>
                                      </p:tavLst>
                                    </p:anim>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3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39"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735662" y="231035"/>
            <a:ext cx="3725700"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Group Members/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团队成员</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9" name="矩形 1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47003" y="4092370"/>
            <a:ext cx="22419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Damon</a:t>
            </a:r>
          </a:p>
          <a:p>
            <a:pPr algn="ctr">
              <a:lnSpc>
                <a:spcPct val="120000"/>
              </a:lnSpc>
            </a:pP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邹韬</a:t>
            </a:r>
            <a:endPar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1" name="矩形 20"/>
          <p:cNvSpPr/>
          <p:nvPr/>
        </p:nvSpPr>
        <p:spPr>
          <a:xfrm>
            <a:off x="2129176" y="4118057"/>
            <a:ext cx="22419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Davis</a:t>
            </a:r>
          </a:p>
          <a:p>
            <a:pPr algn="ctr">
              <a:lnSpc>
                <a:spcPct val="120000"/>
              </a:lnSpc>
            </a:pP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娄浩</a:t>
            </a:r>
          </a:p>
        </p:txBody>
      </p:sp>
      <p:cxnSp>
        <p:nvCxnSpPr>
          <p:cNvPr id="22" name="直接连接符 21"/>
          <p:cNvCxnSpPr/>
          <p:nvPr/>
        </p:nvCxnSpPr>
        <p:spPr>
          <a:xfrm>
            <a:off x="841417" y="5747690"/>
            <a:ext cx="653143" cy="0"/>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2915004" y="5773377"/>
            <a:ext cx="653143" cy="0"/>
          </a:xfrm>
          <a:prstGeom prst="line">
            <a:avLst/>
          </a:prstGeom>
          <a:noFill/>
          <a:ln w="76200">
            <a:solidFill>
              <a:srgbClr val="F17F4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39959" y="5773377"/>
            <a:ext cx="653143" cy="0"/>
          </a:xfrm>
          <a:prstGeom prst="line">
            <a:avLst/>
          </a:prstGeom>
          <a:noFill/>
          <a:ln w="76200">
            <a:solidFill>
              <a:srgbClr val="F17F4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9217152" y="5747690"/>
            <a:ext cx="653143" cy="0"/>
          </a:xfrm>
          <a:prstGeom prst="line">
            <a:avLst/>
          </a:prstGeom>
          <a:noFill/>
          <a:ln w="76200">
            <a:solidFill>
              <a:srgbClr val="F17F4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5040779" y="5773377"/>
            <a:ext cx="653143" cy="0"/>
          </a:xfrm>
          <a:prstGeom prst="line">
            <a:avLst/>
          </a:prstGeom>
          <a:noFill/>
          <a:ln w="76200">
            <a:solidFill>
              <a:srgbClr val="F17F42"/>
            </a:solidFill>
          </a:ln>
        </p:spPr>
        <p:style>
          <a:lnRef idx="2">
            <a:schemeClr val="accent1">
              <a:shade val="50000"/>
            </a:schemeClr>
          </a:lnRef>
          <a:fillRef idx="1">
            <a:schemeClr val="accent1"/>
          </a:fillRef>
          <a:effectRef idx="0">
            <a:schemeClr val="accent1"/>
          </a:effectRef>
          <a:fontRef idx="minor">
            <a:schemeClr val="lt1"/>
          </a:fontRef>
        </p:style>
      </p:cxnSp>
      <p:sp>
        <p:nvSpPr>
          <p:cNvPr id="27" name="矩形 26"/>
          <p:cNvSpPr/>
          <p:nvPr/>
        </p:nvSpPr>
        <p:spPr>
          <a:xfrm>
            <a:off x="4188768" y="4114079"/>
            <a:ext cx="22419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err="1"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Baymax</a:t>
            </a:r>
            <a:endPar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a:p>
            <a:pPr algn="ctr">
              <a:lnSpc>
                <a:spcPct val="120000"/>
              </a:lnSpc>
            </a:pP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陈昱东</a:t>
            </a:r>
          </a:p>
        </p:txBody>
      </p:sp>
      <p:sp>
        <p:nvSpPr>
          <p:cNvPr id="28" name="矩形 27"/>
          <p:cNvSpPr/>
          <p:nvPr/>
        </p:nvSpPr>
        <p:spPr>
          <a:xfrm>
            <a:off x="6374774" y="4114079"/>
            <a:ext cx="22419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Albert</a:t>
            </a:r>
          </a:p>
          <a:p>
            <a:pPr algn="ctr">
              <a:lnSpc>
                <a:spcPct val="120000"/>
              </a:lnSpc>
            </a:pP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袁悦</a:t>
            </a:r>
            <a:endPar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9" name="矩形 28"/>
          <p:cNvSpPr/>
          <p:nvPr/>
        </p:nvSpPr>
        <p:spPr>
          <a:xfrm>
            <a:off x="8422736" y="4088392"/>
            <a:ext cx="22419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Bear</a:t>
            </a:r>
          </a:p>
          <a:p>
            <a:pPr algn="ctr">
              <a:lnSpc>
                <a:spcPct val="120000"/>
              </a:lnSpc>
            </a:pPr>
            <a:r>
              <a:rPr lang="zh-CN" altLang="en-US"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成海哲</a:t>
            </a:r>
          </a:p>
        </p:txBody>
      </p:sp>
      <p:pic>
        <p:nvPicPr>
          <p:cNvPr id="30" name="图片 29"/>
          <p:cNvPicPr>
            <a:picLocks noChangeAspect="1"/>
          </p:cNvPicPr>
          <p:nvPr/>
        </p:nvPicPr>
        <p:blipFill>
          <a:blip r:embed="rId2"/>
          <a:stretch>
            <a:fillRect/>
          </a:stretch>
        </p:blipFill>
        <p:spPr>
          <a:xfrm>
            <a:off x="8815615" y="1608852"/>
            <a:ext cx="1528277" cy="2240474"/>
          </a:xfrm>
          <a:prstGeom prst="rect">
            <a:avLst/>
          </a:prstGeom>
        </p:spPr>
      </p:pic>
      <p:pic>
        <p:nvPicPr>
          <p:cNvPr id="31" name="图片 30"/>
          <p:cNvPicPr>
            <a:picLocks noChangeAspect="1"/>
          </p:cNvPicPr>
          <p:nvPr/>
        </p:nvPicPr>
        <p:blipFill>
          <a:blip r:embed="rId3"/>
          <a:stretch>
            <a:fillRect/>
          </a:stretch>
        </p:blipFill>
        <p:spPr>
          <a:xfrm>
            <a:off x="2386970" y="1608852"/>
            <a:ext cx="1626841" cy="2240474"/>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9196" y="1612939"/>
            <a:ext cx="1803540" cy="2256961"/>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986" y="1608853"/>
            <a:ext cx="1685889" cy="2261048"/>
          </a:xfrm>
          <a:prstGeom prst="rect">
            <a:avLst/>
          </a:prstGeom>
        </p:spPr>
      </p:pic>
      <p:pic>
        <p:nvPicPr>
          <p:cNvPr id="34" name="图片 33"/>
          <p:cNvPicPr>
            <a:picLocks noChangeAspect="1"/>
          </p:cNvPicPr>
          <p:nvPr/>
        </p:nvPicPr>
        <p:blipFill>
          <a:blip r:embed="rId6"/>
          <a:stretch>
            <a:fillRect/>
          </a:stretch>
        </p:blipFill>
        <p:spPr>
          <a:xfrm>
            <a:off x="4406690" y="1587096"/>
            <a:ext cx="1710411" cy="2256961"/>
          </a:xfrm>
          <a:prstGeom prst="rect">
            <a:avLst/>
          </a:prstGeom>
        </p:spPr>
      </p:pic>
    </p:spTree>
    <p:extLst>
      <p:ext uri="{BB962C8B-B14F-4D97-AF65-F5344CB8AC3E}">
        <p14:creationId xmlns:p14="http://schemas.microsoft.com/office/powerpoint/2010/main" val="2698488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735662" y="231035"/>
            <a:ext cx="3035190" cy="461665"/>
          </a:xfrm>
          <a:prstGeom prst="rect">
            <a:avLst/>
          </a:prstGeom>
          <a:noFill/>
        </p:spPr>
        <p:txBody>
          <a:bodyPr wrap="none" rtlCol="0">
            <a:spAutoFit/>
          </a:bodyPr>
          <a:lstStyle/>
          <a:p>
            <a:r>
              <a:rPr lang="en-US" altLang="zh-CN"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Main Tasks/</a:t>
            </a:r>
            <a:r>
              <a:rPr lang="zh-CN" altLang="en-US" sz="2400" dirty="0" smtClean="0">
                <a:solidFill>
                  <a:srgbClr val="F17F42"/>
                </a:solidFill>
                <a:latin typeface="Arial" panose="020B0604020202020204" pitchFamily="34" charset="0"/>
                <a:ea typeface="微软雅黑 Light" panose="020B0502040204020203" pitchFamily="34" charset="-122"/>
                <a:cs typeface="Arial" panose="020B0604020202020204" pitchFamily="34" charset="0"/>
              </a:rPr>
              <a:t>主要任务</a:t>
            </a:r>
            <a:endPar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9" name="矩形 18"/>
          <p:cNvSpPr/>
          <p:nvPr/>
        </p:nvSpPr>
        <p:spPr>
          <a:xfrm>
            <a:off x="5558984"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166255" y="1694510"/>
            <a:ext cx="224197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rgbClr val="F17F42"/>
                </a:solidFill>
              </a:rPr>
              <a:t>Damon/</a:t>
            </a:r>
            <a:r>
              <a:rPr lang="zh-CN" altLang="en-US" sz="2800" b="1" dirty="0" smtClean="0">
                <a:solidFill>
                  <a:srgbClr val="F17F42"/>
                </a:solidFill>
              </a:rPr>
              <a:t>邹韬</a:t>
            </a:r>
            <a:endParaRPr lang="zh-CN" altLang="en-US" sz="2800" b="1" dirty="0">
              <a:solidFill>
                <a:srgbClr val="F17F42"/>
              </a:solidFill>
            </a:endParaRPr>
          </a:p>
        </p:txBody>
      </p:sp>
      <p:sp>
        <p:nvSpPr>
          <p:cNvPr id="36" name="矩形 35"/>
          <p:cNvSpPr/>
          <p:nvPr/>
        </p:nvSpPr>
        <p:spPr>
          <a:xfrm>
            <a:off x="166255" y="2740345"/>
            <a:ext cx="224197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rgbClr val="F17F42"/>
                </a:solidFill>
              </a:rPr>
              <a:t>Davis/</a:t>
            </a:r>
            <a:r>
              <a:rPr lang="zh-CN" altLang="en-US" sz="2800" b="1" dirty="0" smtClean="0">
                <a:solidFill>
                  <a:srgbClr val="F17F42"/>
                </a:solidFill>
              </a:rPr>
              <a:t>娄浩</a:t>
            </a:r>
            <a:endParaRPr lang="zh-CN" altLang="en-US" sz="2800" b="1" dirty="0">
              <a:solidFill>
                <a:srgbClr val="F17F42"/>
              </a:solidFill>
            </a:endParaRPr>
          </a:p>
        </p:txBody>
      </p:sp>
      <p:sp>
        <p:nvSpPr>
          <p:cNvPr id="37" name="矩形 36"/>
          <p:cNvSpPr/>
          <p:nvPr/>
        </p:nvSpPr>
        <p:spPr>
          <a:xfrm>
            <a:off x="166255" y="4707691"/>
            <a:ext cx="224197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rgbClr val="F17F42"/>
                </a:solidFill>
              </a:rPr>
              <a:t>Albert/</a:t>
            </a:r>
            <a:r>
              <a:rPr lang="zh-CN" altLang="en-US" sz="2800" b="1" dirty="0" smtClean="0">
                <a:solidFill>
                  <a:srgbClr val="F17F42"/>
                </a:solidFill>
              </a:rPr>
              <a:t>袁悦</a:t>
            </a:r>
            <a:endParaRPr lang="zh-CN" altLang="en-US" sz="2800" b="1" dirty="0">
              <a:solidFill>
                <a:srgbClr val="F17F42"/>
              </a:solidFill>
            </a:endParaRPr>
          </a:p>
        </p:txBody>
      </p:sp>
      <p:sp>
        <p:nvSpPr>
          <p:cNvPr id="38" name="矩形 37"/>
          <p:cNvSpPr/>
          <p:nvPr/>
        </p:nvSpPr>
        <p:spPr>
          <a:xfrm>
            <a:off x="166254" y="3712291"/>
            <a:ext cx="2833401" cy="567912"/>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err="1" smtClean="0">
                <a:solidFill>
                  <a:srgbClr val="F17F42"/>
                </a:solidFill>
              </a:rPr>
              <a:t>Baymax</a:t>
            </a:r>
            <a:r>
              <a:rPr lang="en-US" altLang="zh-CN" sz="2800" b="1" dirty="0" smtClean="0">
                <a:solidFill>
                  <a:srgbClr val="F17F42"/>
                </a:solidFill>
              </a:rPr>
              <a:t>/</a:t>
            </a:r>
            <a:r>
              <a:rPr lang="zh-CN" altLang="en-US" sz="2800" b="1" dirty="0" smtClean="0">
                <a:solidFill>
                  <a:srgbClr val="F17F42"/>
                </a:solidFill>
              </a:rPr>
              <a:t>陈昱东</a:t>
            </a:r>
            <a:endParaRPr lang="zh-CN" altLang="en-US" sz="2800" b="1" dirty="0">
              <a:solidFill>
                <a:srgbClr val="F17F42"/>
              </a:solidFill>
            </a:endParaRPr>
          </a:p>
        </p:txBody>
      </p:sp>
      <p:sp>
        <p:nvSpPr>
          <p:cNvPr id="39" name="矩形 38"/>
          <p:cNvSpPr/>
          <p:nvPr/>
        </p:nvSpPr>
        <p:spPr>
          <a:xfrm>
            <a:off x="166255" y="5679637"/>
            <a:ext cx="224197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rgbClr val="F17F42"/>
                </a:solidFill>
              </a:rPr>
              <a:t>Bear</a:t>
            </a:r>
            <a:r>
              <a:rPr lang="en-US" altLang="zh-CN" sz="2800" b="1" dirty="0" smtClean="0">
                <a:solidFill>
                  <a:srgbClr val="F17F42"/>
                </a:solidFill>
              </a:rPr>
              <a:t>/</a:t>
            </a:r>
            <a:r>
              <a:rPr lang="zh-CN" altLang="en-US" sz="2800" b="1" dirty="0" smtClean="0">
                <a:solidFill>
                  <a:srgbClr val="F17F42"/>
                </a:solidFill>
              </a:rPr>
              <a:t>成海哲</a:t>
            </a:r>
            <a:endParaRPr lang="zh-CN" altLang="en-US" sz="2800" b="1" dirty="0">
              <a:solidFill>
                <a:srgbClr val="F17F42"/>
              </a:solidFill>
            </a:endParaRPr>
          </a:p>
        </p:txBody>
      </p:sp>
      <p:sp>
        <p:nvSpPr>
          <p:cNvPr id="40" name="文本框 39"/>
          <p:cNvSpPr txBox="1"/>
          <p:nvPr/>
        </p:nvSpPr>
        <p:spPr>
          <a:xfrm>
            <a:off x="3251496" y="4741782"/>
            <a:ext cx="6493164"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Unfilled Order </a:t>
            </a:r>
            <a:r>
              <a:rPr lang="en-US" altLang="zh-CN" sz="2000" b="1" dirty="0" smtClean="0"/>
              <a:t>/</a:t>
            </a:r>
            <a:r>
              <a:rPr lang="zh-CN" altLang="en-US" sz="2000" b="1" dirty="0">
                <a:solidFill>
                  <a:schemeClr val="tx1">
                    <a:lumMod val="65000"/>
                    <a:lumOff val="35000"/>
                  </a:schemeClr>
                </a:solidFill>
              </a:rPr>
              <a:t>未发货订单的管理</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Express/</a:t>
            </a:r>
            <a:r>
              <a:rPr lang="zh-CN" altLang="en-US" sz="2000" b="1" dirty="0">
                <a:solidFill>
                  <a:schemeClr val="tx1">
                    <a:lumMod val="65000"/>
                    <a:lumOff val="35000"/>
                  </a:schemeClr>
                </a:solidFill>
              </a:rPr>
              <a:t>物流的管理</a:t>
            </a:r>
            <a:endParaRPr lang="zh-CN" altLang="en-US" sz="2000" b="1" dirty="0">
              <a:solidFill>
                <a:schemeClr val="tx1">
                  <a:lumMod val="65000"/>
                  <a:lumOff val="35000"/>
                </a:schemeClr>
              </a:solidFill>
            </a:endParaRPr>
          </a:p>
        </p:txBody>
      </p:sp>
      <p:sp>
        <p:nvSpPr>
          <p:cNvPr id="41" name="文本框 40"/>
          <p:cNvSpPr txBox="1"/>
          <p:nvPr/>
        </p:nvSpPr>
        <p:spPr>
          <a:xfrm>
            <a:off x="3251496" y="3485401"/>
            <a:ext cx="6493164"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smtClean="0"/>
              <a:t>Store </a:t>
            </a:r>
            <a:r>
              <a:rPr lang="en-US" altLang="zh-CN" sz="2000" b="1" dirty="0" smtClean="0"/>
              <a:t>Information</a:t>
            </a:r>
            <a:r>
              <a:rPr lang="en-US" altLang="zh-CN" sz="2000" b="1" dirty="0" smtClean="0"/>
              <a:t>/</a:t>
            </a:r>
            <a:r>
              <a:rPr lang="zh-CN" altLang="en-US" sz="2000" b="1" dirty="0">
                <a:solidFill>
                  <a:schemeClr val="tx1">
                    <a:lumMod val="65000"/>
                    <a:lumOff val="35000"/>
                  </a:schemeClr>
                </a:solidFill>
              </a:rPr>
              <a:t>店铺信息的管理</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Filled Order </a:t>
            </a:r>
            <a:r>
              <a:rPr lang="en-US" altLang="zh-CN" sz="2000" b="1" dirty="0" smtClean="0"/>
              <a:t>/</a:t>
            </a:r>
            <a:r>
              <a:rPr lang="zh-CN" altLang="en-US" sz="2000" b="1" dirty="0">
                <a:solidFill>
                  <a:schemeClr val="tx1">
                    <a:lumMod val="65000"/>
                    <a:lumOff val="35000"/>
                  </a:schemeClr>
                </a:solidFill>
              </a:rPr>
              <a:t>已发货订单的管理</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Finished </a:t>
            </a:r>
            <a:r>
              <a:rPr lang="en-US" altLang="zh-CN" sz="2000" b="1" dirty="0" smtClean="0"/>
              <a:t>Order/</a:t>
            </a:r>
            <a:r>
              <a:rPr lang="zh-CN" altLang="en-US" sz="2000" b="1" dirty="0">
                <a:solidFill>
                  <a:schemeClr val="tx1">
                    <a:lumMod val="65000"/>
                    <a:lumOff val="35000"/>
                  </a:schemeClr>
                </a:solidFill>
              </a:rPr>
              <a:t>已完成订单的管理</a:t>
            </a:r>
            <a:endParaRPr lang="en-US" altLang="zh-CN" sz="2000" b="1" dirty="0">
              <a:solidFill>
                <a:schemeClr val="tx1">
                  <a:lumMod val="65000"/>
                  <a:lumOff val="35000"/>
                </a:schemeClr>
              </a:solidFill>
            </a:endParaRPr>
          </a:p>
        </p:txBody>
      </p:sp>
      <p:sp>
        <p:nvSpPr>
          <p:cNvPr id="42" name="文本框 41"/>
          <p:cNvSpPr txBox="1"/>
          <p:nvPr/>
        </p:nvSpPr>
        <p:spPr>
          <a:xfrm>
            <a:off x="3251496" y="2735250"/>
            <a:ext cx="6493164"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smtClean="0"/>
              <a:t>Store </a:t>
            </a:r>
            <a:r>
              <a:rPr lang="en-US" altLang="zh-CN" sz="2000" b="1" dirty="0" smtClean="0"/>
              <a:t>Register/</a:t>
            </a:r>
            <a:r>
              <a:rPr lang="zh-CN" altLang="en-US" sz="2000" b="1" dirty="0">
                <a:solidFill>
                  <a:schemeClr val="tx1">
                    <a:lumMod val="65000"/>
                    <a:lumOff val="35000"/>
                  </a:schemeClr>
                </a:solidFill>
              </a:rPr>
              <a:t>店铺的开通</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Website </a:t>
            </a:r>
            <a:r>
              <a:rPr lang="en-US" altLang="zh-CN" sz="2000" b="1" dirty="0" smtClean="0"/>
              <a:t>Design/</a:t>
            </a:r>
            <a:r>
              <a:rPr lang="zh-CN" altLang="en-US" sz="2000" b="1" dirty="0">
                <a:solidFill>
                  <a:schemeClr val="tx1">
                    <a:lumMod val="65000"/>
                    <a:lumOff val="35000"/>
                  </a:schemeClr>
                </a:solidFill>
              </a:rPr>
              <a:t>页面设计</a:t>
            </a:r>
            <a:endParaRPr lang="en-US" altLang="zh-CN" sz="2000" b="1" dirty="0">
              <a:solidFill>
                <a:schemeClr val="tx1">
                  <a:lumMod val="65000"/>
                  <a:lumOff val="35000"/>
                </a:schemeClr>
              </a:solidFill>
            </a:endParaRPr>
          </a:p>
        </p:txBody>
      </p:sp>
      <p:sp>
        <p:nvSpPr>
          <p:cNvPr id="43" name="文本框 42"/>
          <p:cNvSpPr txBox="1"/>
          <p:nvPr/>
        </p:nvSpPr>
        <p:spPr>
          <a:xfrm>
            <a:off x="3251496" y="5606636"/>
            <a:ext cx="7164984"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smtClean="0"/>
              <a:t>Production </a:t>
            </a:r>
            <a:r>
              <a:rPr lang="en-US" altLang="zh-CN" sz="2000" b="1" dirty="0" smtClean="0"/>
              <a:t>Display/</a:t>
            </a:r>
            <a:r>
              <a:rPr lang="zh-CN" altLang="en-US" sz="2000" b="1" dirty="0">
                <a:solidFill>
                  <a:schemeClr val="tx1">
                    <a:lumMod val="65000"/>
                    <a:lumOff val="35000"/>
                  </a:schemeClr>
                </a:solidFill>
              </a:rPr>
              <a:t>商城商品的展示</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User Information </a:t>
            </a:r>
            <a:r>
              <a:rPr lang="en-US" altLang="zh-CN" sz="2000" b="1" dirty="0" smtClean="0"/>
              <a:t>Manage/</a:t>
            </a:r>
            <a:r>
              <a:rPr lang="zh-CN" altLang="en-US" sz="2000" b="1" dirty="0">
                <a:solidFill>
                  <a:schemeClr val="tx1">
                    <a:lumMod val="65000"/>
                    <a:lumOff val="35000"/>
                  </a:schemeClr>
                </a:solidFill>
              </a:rPr>
              <a:t>用户登录注册一级信息的管理</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Order </a:t>
            </a:r>
            <a:r>
              <a:rPr lang="en-US" altLang="zh-CN" sz="2000" b="1" dirty="0" smtClean="0"/>
              <a:t>Submit/</a:t>
            </a:r>
            <a:r>
              <a:rPr lang="zh-CN" altLang="en-US" sz="2000" b="1" dirty="0">
                <a:solidFill>
                  <a:schemeClr val="tx1">
                    <a:lumMod val="65000"/>
                    <a:lumOff val="35000"/>
                  </a:schemeClr>
                </a:solidFill>
              </a:rPr>
              <a:t>购物车和订单的提交</a:t>
            </a:r>
            <a:endParaRPr lang="en-US" altLang="zh-CN" sz="2000" b="1" dirty="0">
              <a:solidFill>
                <a:schemeClr val="tx1">
                  <a:lumMod val="65000"/>
                  <a:lumOff val="35000"/>
                </a:schemeClr>
              </a:solidFill>
            </a:endParaRPr>
          </a:p>
        </p:txBody>
      </p:sp>
      <p:sp>
        <p:nvSpPr>
          <p:cNvPr id="44" name="文本框 43"/>
          <p:cNvSpPr txBox="1"/>
          <p:nvPr/>
        </p:nvSpPr>
        <p:spPr>
          <a:xfrm>
            <a:off x="3251496" y="1478869"/>
            <a:ext cx="6493164"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smtClean="0"/>
              <a:t>Store Product </a:t>
            </a:r>
            <a:r>
              <a:rPr lang="en-US" altLang="zh-CN" sz="2000" b="1" dirty="0" smtClean="0"/>
              <a:t>Manage/</a:t>
            </a:r>
            <a:r>
              <a:rPr lang="zh-CN" altLang="en-US" sz="2000" b="1" dirty="0">
                <a:solidFill>
                  <a:schemeClr val="tx1">
                    <a:lumMod val="65000"/>
                    <a:lumOff val="35000"/>
                  </a:schemeClr>
                </a:solidFill>
              </a:rPr>
              <a:t>卖家店铺商品的</a:t>
            </a:r>
            <a:r>
              <a:rPr lang="zh-CN" altLang="en-US" sz="2000" b="1" dirty="0">
                <a:solidFill>
                  <a:schemeClr val="tx1">
                    <a:lumMod val="65000"/>
                    <a:lumOff val="35000"/>
                  </a:schemeClr>
                </a:solidFill>
              </a:rPr>
              <a:t>查看</a:t>
            </a:r>
            <a:endParaRPr lang="en-US" altLang="zh-CN" sz="2000" b="1" dirty="0">
              <a:solidFill>
                <a:schemeClr val="tx1">
                  <a:lumMod val="65000"/>
                  <a:lumOff val="35000"/>
                </a:schemeClr>
              </a:solidFill>
            </a:endParaRPr>
          </a:p>
          <a:p>
            <a:pPr marL="285750" indent="-285750">
              <a:buFont typeface="Arial" panose="020B0604020202020204" pitchFamily="34" charset="0"/>
              <a:buChar char="•"/>
            </a:pPr>
            <a:r>
              <a:rPr lang="en-US" altLang="zh-CN" sz="2000" b="1" dirty="0" smtClean="0"/>
              <a:t>Add Product of </a:t>
            </a:r>
            <a:r>
              <a:rPr lang="en-US" altLang="zh-CN" sz="2000" b="1" dirty="0" smtClean="0"/>
              <a:t>Store/</a:t>
            </a:r>
            <a:r>
              <a:rPr lang="zh-CN" altLang="en-US" sz="2000" b="1" dirty="0" smtClean="0">
                <a:solidFill>
                  <a:schemeClr val="tx1">
                    <a:lumMod val="65000"/>
                    <a:lumOff val="35000"/>
                  </a:schemeClr>
                </a:solidFill>
              </a:rPr>
              <a:t>添加</a:t>
            </a:r>
            <a:r>
              <a:rPr lang="zh-CN" altLang="en-US" sz="2000" b="1" dirty="0">
                <a:solidFill>
                  <a:schemeClr val="tx1">
                    <a:lumMod val="65000"/>
                    <a:lumOff val="35000"/>
                  </a:schemeClr>
                </a:solidFill>
              </a:rPr>
              <a:t>店铺</a:t>
            </a:r>
            <a:r>
              <a:rPr lang="zh-CN" altLang="en-US" sz="2000" b="1" dirty="0" smtClean="0">
                <a:solidFill>
                  <a:schemeClr val="tx1">
                    <a:lumMod val="65000"/>
                    <a:lumOff val="35000"/>
                  </a:schemeClr>
                </a:solidFill>
              </a:rPr>
              <a:t>商品</a:t>
            </a:r>
            <a:endParaRPr lang="en-US" altLang="zh-CN" sz="2000" b="1" dirty="0" smtClean="0"/>
          </a:p>
          <a:p>
            <a:pPr marL="285750" indent="-285750">
              <a:buFont typeface="Arial" panose="020B0604020202020204" pitchFamily="34" charset="0"/>
              <a:buChar char="•"/>
            </a:pPr>
            <a:r>
              <a:rPr lang="en-US" altLang="zh-CN" sz="2000" b="1" dirty="0"/>
              <a:t>Product Online Posting </a:t>
            </a:r>
            <a:r>
              <a:rPr lang="en-US" altLang="zh-CN" sz="2000" b="1" dirty="0" smtClean="0"/>
              <a:t>System</a:t>
            </a:r>
            <a:r>
              <a:rPr lang="en-US" altLang="zh-CN" sz="2000" b="1" dirty="0" smtClean="0"/>
              <a:t>/</a:t>
            </a:r>
            <a:r>
              <a:rPr lang="zh-CN" altLang="en-US" sz="2000" b="1" dirty="0">
                <a:solidFill>
                  <a:schemeClr val="tx1">
                    <a:lumMod val="65000"/>
                    <a:lumOff val="35000"/>
                  </a:schemeClr>
                </a:solidFill>
              </a:rPr>
              <a:t>上下架</a:t>
            </a:r>
            <a:r>
              <a:rPr lang="zh-CN" altLang="en-US" sz="2000" b="1" dirty="0" smtClean="0">
                <a:solidFill>
                  <a:schemeClr val="tx1">
                    <a:lumMod val="65000"/>
                    <a:lumOff val="35000"/>
                  </a:schemeClr>
                </a:solidFill>
              </a:rPr>
              <a:t>商品</a:t>
            </a:r>
            <a:endParaRPr lang="en-US" altLang="zh-CN" sz="2000" b="1" dirty="0">
              <a:solidFill>
                <a:schemeClr val="tx1">
                  <a:lumMod val="65000"/>
                  <a:lumOff val="35000"/>
                </a:schemeClr>
              </a:solidFill>
            </a:endParaRPr>
          </a:p>
        </p:txBody>
      </p:sp>
    </p:spTree>
    <p:extLst>
      <p:ext uri="{BB962C8B-B14F-4D97-AF65-F5344CB8AC3E}">
        <p14:creationId xmlns:p14="http://schemas.microsoft.com/office/powerpoint/2010/main" val="1043188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矩形 4"/>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2" y="18189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3</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4" y="4084328"/>
            <a:ext cx="732893"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rd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9" y="4700487"/>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53797" y="2924944"/>
            <a:ext cx="5663952" cy="131295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566756" y="2788597"/>
            <a:ext cx="2697595" cy="1015663"/>
          </a:xfrm>
          <a:prstGeom prst="rect">
            <a:avLst/>
          </a:prstGeom>
          <a:noFill/>
        </p:spPr>
        <p:txBody>
          <a:bodyPr wrap="square" rtlCol="0">
            <a:spAutoFit/>
          </a:bodyPr>
          <a:lstStyle/>
          <a:p>
            <a:r>
              <a:rPr lang="en-US" altLang="zh-CN" sz="6000" dirty="0" smtClean="0">
                <a:solidFill>
                  <a:schemeClr val="bg1"/>
                </a:solidFill>
                <a:latin typeface="Arial" panose="020B0604020202020204" pitchFamily="34" charset="0"/>
                <a:ea typeface="微软雅黑 Light" panose="020B0502040204020203" pitchFamily="34" charset="-122"/>
                <a:cs typeface="Arial" panose="020B0604020202020204" pitchFamily="34" charset="0"/>
              </a:rPr>
              <a:t>Users</a:t>
            </a:r>
            <a:endParaRPr lang="en-US" altLang="zh-CN" sz="60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009837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ppt_x</p:attrName>
                                        </p:attrNameLst>
                                      </p:cBhvr>
                                      <p:tavLst>
                                        <p:tav tm="0">
                                          <p:val>
                                            <p:strVal val="#ppt_x+#ppt_w/2"/>
                                          </p:val>
                                        </p:tav>
                                        <p:tav tm="100000">
                                          <p:val>
                                            <p:strVal val="#ppt_x"/>
                                          </p:val>
                                        </p:tav>
                                      </p:tavLst>
                                    </p:anim>
                                    <p:anim calcmode="lin" valueType="num">
                                      <p:cBhvr>
                                        <p:cTn id="23" dur="500" fill="hold"/>
                                        <p:tgtEl>
                                          <p:spTgt spid="31"/>
                                        </p:tgtEl>
                                        <p:attrNameLst>
                                          <p:attrName>ppt_y</p:attrName>
                                        </p:attrNameLst>
                                      </p:cBhvr>
                                      <p:tavLst>
                                        <p:tav tm="0">
                                          <p:val>
                                            <p:strVal val="#ppt_y"/>
                                          </p:val>
                                        </p:tav>
                                        <p:tav tm="100000">
                                          <p:val>
                                            <p:strVal val="#ppt_y"/>
                                          </p:val>
                                        </p:tav>
                                      </p:tavLst>
                                    </p:anim>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30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31" grpId="0" animBg="1"/>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TotalTime>
  <Words>822</Words>
  <Application>Microsoft Office PowerPoint</Application>
  <PresentationFormat>宽屏</PresentationFormat>
  <Paragraphs>214</Paragraphs>
  <Slides>49</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Nexa Bold</vt:lpstr>
      <vt:lpstr>等线</vt:lpstr>
      <vt:lpstr>宋体</vt:lpstr>
      <vt:lpstr>微软雅黑</vt:lpstr>
      <vt:lpstr>微软雅黑 Light</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云海</dc:title>
  <dc:creator>第一PPT</dc:creator>
  <cp:keywords>www.1ppt.com</cp:keywords>
  <dc:description>www.1ppt.com</dc:description>
  <cp:lastModifiedBy>BearK Chan</cp:lastModifiedBy>
  <cp:revision>154</cp:revision>
  <dcterms:created xsi:type="dcterms:W3CDTF">2017-01-18T01:49:11Z</dcterms:created>
  <dcterms:modified xsi:type="dcterms:W3CDTF">2018-03-29T05:01:50Z</dcterms:modified>
</cp:coreProperties>
</file>